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538" r:id="rId2"/>
    <p:sldId id="312" r:id="rId3"/>
    <p:sldId id="540" r:id="rId4"/>
    <p:sldId id="539" r:id="rId5"/>
    <p:sldId id="594" r:id="rId6"/>
    <p:sldId id="593" r:id="rId7"/>
    <p:sldId id="573" r:id="rId8"/>
    <p:sldId id="564" r:id="rId9"/>
    <p:sldId id="575" r:id="rId10"/>
    <p:sldId id="578" r:id="rId11"/>
    <p:sldId id="574" r:id="rId12"/>
    <p:sldId id="577" r:id="rId13"/>
    <p:sldId id="580" r:id="rId14"/>
    <p:sldId id="581" r:id="rId15"/>
    <p:sldId id="596" r:id="rId16"/>
    <p:sldId id="597" r:id="rId17"/>
    <p:sldId id="598" r:id="rId18"/>
    <p:sldId id="599" r:id="rId19"/>
    <p:sldId id="583" r:id="rId20"/>
    <p:sldId id="591" r:id="rId21"/>
    <p:sldId id="590" r:id="rId22"/>
    <p:sldId id="592" r:id="rId23"/>
    <p:sldId id="582" r:id="rId24"/>
    <p:sldId id="595" r:id="rId25"/>
    <p:sldId id="602" r:id="rId26"/>
    <p:sldId id="586" r:id="rId27"/>
    <p:sldId id="587" r:id="rId28"/>
    <p:sldId id="588" r:id="rId29"/>
    <p:sldId id="292" r:id="rId30"/>
    <p:sldId id="306" r:id="rId3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D6D3"/>
          </a:solidFill>
        </a:fill>
      </a:tcStyle>
    </a:wholeTbl>
    <a:band2H>
      <a:tcTxStyle/>
      <a:tcStyle>
        <a:tcBdr/>
        <a:fill>
          <a:solidFill>
            <a:srgbClr val="E6EBEA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DFB"/>
          </a:solidFill>
        </a:fill>
      </a:tcStyle>
    </a:wholeTbl>
    <a:band2H>
      <a:tcTxStyle/>
      <a:tcStyle>
        <a:tcBdr/>
        <a:fill>
          <a:solidFill>
            <a:srgbClr val="E7E8FD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5F0E9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 snapToGrid="0" showGuides="1">
      <p:cViewPr>
        <p:scale>
          <a:sx n="125" d="100"/>
          <a:sy n="125" d="100"/>
        </p:scale>
        <p:origin x="7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717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2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40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472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7;p1"/>
          <p:cNvSpPr/>
          <p:nvPr/>
        </p:nvSpPr>
        <p:spPr>
          <a:xfrm flipH="1">
            <a:off x="3582598" y="1550697"/>
            <a:ext cx="5561406" cy="359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Google Shape;8;p1"/>
          <p:cNvSpPr/>
          <p:nvPr/>
        </p:nvSpPr>
        <p:spPr>
          <a:xfrm>
            <a:off x="29" y="2824500"/>
            <a:ext cx="7370402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0" name="Google Shape;9;p1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Google Shape;10;p1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152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1" cy="954604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273;p27"/>
          <p:cNvSpPr/>
          <p:nvPr/>
        </p:nvSpPr>
        <p:spPr>
          <a:xfrm flipH="1">
            <a:off x="4757101" y="2309398"/>
            <a:ext cx="4386901" cy="283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0" name="Google Shape;274;p27"/>
          <p:cNvGrpSpPr/>
          <p:nvPr/>
        </p:nvGrpSpPr>
        <p:grpSpPr>
          <a:xfrm>
            <a:off x="5594189" y="3961112"/>
            <a:ext cx="2910148" cy="1182344"/>
            <a:chOff x="0" y="0"/>
            <a:chExt cx="2910146" cy="1182343"/>
          </a:xfrm>
        </p:grpSpPr>
        <p:sp>
          <p:nvSpPr>
            <p:cNvPr id="387" name="Google Shape;275;p27"/>
            <p:cNvSpPr/>
            <p:nvPr/>
          </p:nvSpPr>
          <p:spPr>
            <a:xfrm>
              <a:off x="946383" y="-1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8" name="Google Shape;276;p27"/>
            <p:cNvSpPr/>
            <p:nvPr/>
          </p:nvSpPr>
          <p:spPr>
            <a:xfrm>
              <a:off x="473192" y="-1"/>
              <a:ext cx="1963763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Google Shape;277;p27"/>
            <p:cNvSpPr/>
            <p:nvPr/>
          </p:nvSpPr>
          <p:spPr>
            <a:xfrm>
              <a:off x="-1" y="-1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4" name="Google Shape;278;p27"/>
          <p:cNvGrpSpPr/>
          <p:nvPr/>
        </p:nvGrpSpPr>
        <p:grpSpPr>
          <a:xfrm>
            <a:off x="199146" y="-1"/>
            <a:ext cx="2795417" cy="1083313"/>
            <a:chOff x="0" y="0"/>
            <a:chExt cx="2795416" cy="1083311"/>
          </a:xfrm>
        </p:grpSpPr>
        <p:sp>
          <p:nvSpPr>
            <p:cNvPr id="391" name="Google Shape;279;p27"/>
            <p:cNvSpPr/>
            <p:nvPr/>
          </p:nvSpPr>
          <p:spPr>
            <a:xfrm>
              <a:off x="909073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2" name="Google Shape;280;p27"/>
            <p:cNvSpPr/>
            <p:nvPr/>
          </p:nvSpPr>
          <p:spPr>
            <a:xfrm>
              <a:off x="454537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3" name="Google Shape;281;p27"/>
            <p:cNvSpPr/>
            <p:nvPr/>
          </p:nvSpPr>
          <p:spPr>
            <a:xfrm>
              <a:off x="-1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5" name="タイトルテキスト"/>
          <p:cNvSpPr txBox="1">
            <a:spLocks noGrp="1"/>
          </p:cNvSpPr>
          <p:nvPr>
            <p:ph type="title"/>
          </p:nvPr>
        </p:nvSpPr>
        <p:spPr>
          <a:xfrm>
            <a:off x="1888683" y="1746100"/>
            <a:ext cx="5377502" cy="164610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233A44"/>
                </a:solidFill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9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217;p2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Google Shape;218;p2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Google Shape;219;p22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Google Shape;221;p22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407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3" cy="705002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0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19150" y="1550700"/>
            <a:ext cx="5859903" cy="393602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9" name="Google Shape;287;p28"/>
          <p:cNvSpPr txBox="1">
            <a:spLocks noGrp="1"/>
          </p:cNvSpPr>
          <p:nvPr>
            <p:ph type="body" sz="half" idx="21"/>
          </p:nvPr>
        </p:nvSpPr>
        <p:spPr>
          <a:xfrm>
            <a:off x="819150" y="2467049"/>
            <a:ext cx="5859903" cy="20955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17;p2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Google Shape;218;p2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Google Shape;219;p22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Google Shape;221;p22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428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1" cy="954602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2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297;p31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Google Shape;298;p31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Google Shape;299;p31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2" cy="1383002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8"/>
            <a:ext cx="3709202" cy="2119802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41" name="Google Shape;302;p31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44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306;p32"/>
          <p:cNvSpPr/>
          <p:nvPr/>
        </p:nvSpPr>
        <p:spPr>
          <a:xfrm>
            <a:off x="-1" y="2823142"/>
            <a:ext cx="7369201" cy="2316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Google Shape;307;p32"/>
          <p:cNvSpPr/>
          <p:nvPr/>
        </p:nvSpPr>
        <p:spPr>
          <a:xfrm flipH="1">
            <a:off x="3583210" y="1554113"/>
            <a:ext cx="5560503" cy="358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54" name="Google Shape;308;p32"/>
          <p:cNvGrpSpPr/>
          <p:nvPr/>
        </p:nvGrpSpPr>
        <p:grpSpPr>
          <a:xfrm>
            <a:off x="255991" y="-121"/>
            <a:ext cx="2251350" cy="1043413"/>
            <a:chOff x="0" y="0"/>
            <a:chExt cx="2251348" cy="1043411"/>
          </a:xfrm>
        </p:grpSpPr>
        <p:sp>
          <p:nvSpPr>
            <p:cNvPr id="451" name="Google Shape;309;p32"/>
            <p:cNvSpPr/>
            <p:nvPr/>
          </p:nvSpPr>
          <p:spPr>
            <a:xfrm>
              <a:off x="510092" y="-1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Google Shape;310;p32"/>
            <p:cNvSpPr/>
            <p:nvPr/>
          </p:nvSpPr>
          <p:spPr>
            <a:xfrm>
              <a:off x="255045" y="-1"/>
              <a:ext cx="1741258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Google Shape;311;p32"/>
            <p:cNvSpPr/>
            <p:nvPr/>
          </p:nvSpPr>
          <p:spPr>
            <a:xfrm>
              <a:off x="-1" y="-1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5" name="Google Shape;312;p32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59" name="Google Shape;313;p32"/>
          <p:cNvGrpSpPr/>
          <p:nvPr/>
        </p:nvGrpSpPr>
        <p:grpSpPr>
          <a:xfrm>
            <a:off x="34931" y="4522125"/>
            <a:ext cx="1593310" cy="617075"/>
            <a:chOff x="0" y="0"/>
            <a:chExt cx="1593308" cy="617074"/>
          </a:xfrm>
        </p:grpSpPr>
        <p:sp>
          <p:nvSpPr>
            <p:cNvPr id="456" name="Google Shape;314;p32"/>
            <p:cNvSpPr/>
            <p:nvPr/>
          </p:nvSpPr>
          <p:spPr>
            <a:xfrm>
              <a:off x="518146" y="-1"/>
              <a:ext cx="1075164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Google Shape;315;p32"/>
            <p:cNvSpPr/>
            <p:nvPr/>
          </p:nvSpPr>
          <p:spPr>
            <a:xfrm>
              <a:off x="259073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Google Shape;316;p32"/>
            <p:cNvSpPr/>
            <p:nvPr/>
          </p:nvSpPr>
          <p:spPr>
            <a:xfrm>
              <a:off x="0" y="-1"/>
              <a:ext cx="1075164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3" name="Google Shape;317;p32"/>
          <p:cNvGrpSpPr/>
          <p:nvPr/>
        </p:nvGrpSpPr>
        <p:grpSpPr>
          <a:xfrm>
            <a:off x="5886353" y="1243"/>
            <a:ext cx="3257454" cy="1261515"/>
            <a:chOff x="0" y="0"/>
            <a:chExt cx="3257452" cy="1261514"/>
          </a:xfrm>
        </p:grpSpPr>
        <p:sp>
          <p:nvSpPr>
            <p:cNvPr id="460" name="Google Shape;318;p32"/>
            <p:cNvSpPr/>
            <p:nvPr/>
          </p:nvSpPr>
          <p:spPr>
            <a:xfrm>
              <a:off x="1059328" y="0"/>
              <a:ext cx="2198126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Google Shape;319;p32"/>
            <p:cNvSpPr/>
            <p:nvPr/>
          </p:nvSpPr>
          <p:spPr>
            <a:xfrm>
              <a:off x="529664" y="0"/>
              <a:ext cx="2198126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Google Shape;320;p32"/>
            <p:cNvSpPr/>
            <p:nvPr/>
          </p:nvSpPr>
          <p:spPr>
            <a:xfrm>
              <a:off x="0" y="0"/>
              <a:ext cx="2198125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4" name="タイトルテキスト"/>
          <p:cNvSpPr txBox="1">
            <a:spLocks noGrp="1"/>
          </p:cNvSpPr>
          <p:nvPr>
            <p:ph type="title"/>
          </p:nvPr>
        </p:nvSpPr>
        <p:spPr>
          <a:xfrm>
            <a:off x="1393930" y="1301144"/>
            <a:ext cx="6366901" cy="2539203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465" name="Google Shape;322;p32"/>
          <p:cNvSpPr/>
          <p:nvPr/>
        </p:nvSpPr>
        <p:spPr>
          <a:xfrm>
            <a:off x="203248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Google Shape;323;p32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46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327;p33"/>
          <p:cNvSpPr/>
          <p:nvPr/>
        </p:nvSpPr>
        <p:spPr>
          <a:xfrm flipH="1">
            <a:off x="5569198" y="2834075"/>
            <a:ext cx="3574802" cy="230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78" name="Google Shape;328;p33"/>
          <p:cNvGrpSpPr/>
          <p:nvPr/>
        </p:nvGrpSpPr>
        <p:grpSpPr>
          <a:xfrm>
            <a:off x="5959223" y="4119576"/>
            <a:ext cx="2520952" cy="1024169"/>
            <a:chOff x="0" y="0"/>
            <a:chExt cx="2520951" cy="1024168"/>
          </a:xfrm>
        </p:grpSpPr>
        <p:sp>
          <p:nvSpPr>
            <p:cNvPr id="475" name="Google Shape;329;p33"/>
            <p:cNvSpPr/>
            <p:nvPr/>
          </p:nvSpPr>
          <p:spPr>
            <a:xfrm>
              <a:off x="819816" y="-1"/>
              <a:ext cx="1701136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Google Shape;330;p33"/>
            <p:cNvSpPr/>
            <p:nvPr/>
          </p:nvSpPr>
          <p:spPr>
            <a:xfrm>
              <a:off x="409908" y="-1"/>
              <a:ext cx="1701135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Google Shape;331;p33"/>
            <p:cNvSpPr/>
            <p:nvPr/>
          </p:nvSpPr>
          <p:spPr>
            <a:xfrm>
              <a:off x="-1" y="-1"/>
              <a:ext cx="1701136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82" name="Google Shape;332;p33"/>
          <p:cNvGrpSpPr/>
          <p:nvPr/>
        </p:nvGrpSpPr>
        <p:grpSpPr>
          <a:xfrm>
            <a:off x="199146" y="-1"/>
            <a:ext cx="2795417" cy="1083313"/>
            <a:chOff x="0" y="0"/>
            <a:chExt cx="2795416" cy="1083311"/>
          </a:xfrm>
        </p:grpSpPr>
        <p:sp>
          <p:nvSpPr>
            <p:cNvPr id="479" name="Google Shape;333;p33"/>
            <p:cNvSpPr/>
            <p:nvPr/>
          </p:nvSpPr>
          <p:spPr>
            <a:xfrm>
              <a:off x="909073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Google Shape;334;p33"/>
            <p:cNvSpPr/>
            <p:nvPr/>
          </p:nvSpPr>
          <p:spPr>
            <a:xfrm>
              <a:off x="454537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Google Shape;335;p33"/>
            <p:cNvSpPr/>
            <p:nvPr/>
          </p:nvSpPr>
          <p:spPr>
            <a:xfrm>
              <a:off x="-1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83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3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4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3" cy="6411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8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217;p2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Google Shape;218;p2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Google Shape;219;p22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Google Shape;221;p22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496" name="Google Shape;339;p34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7" name="Google Shape;340;p34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7A7A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8" name="Google Shape;341;p34"/>
          <p:cNvSpPr/>
          <p:nvPr/>
        </p:nvSpPr>
        <p:spPr>
          <a:xfrm>
            <a:off x="203249" y="206250"/>
            <a:ext cx="8737502" cy="4731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28026" y="4163500"/>
            <a:ext cx="7415101" cy="605101"/>
          </a:xfrm>
          <a:prstGeom prst="rect">
            <a:avLst/>
          </a:prstGeom>
        </p:spPr>
        <p:txBody>
          <a:bodyPr lIns="91424" tIns="91424" rIns="91424" bIns="91424" anchor="b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00" name="Google Shape;344;p34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/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50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02622" y="4581270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rgbClr val="A7A7A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21;p3"/>
          <p:cNvSpPr txBox="1"/>
          <p:nvPr/>
        </p:nvSpPr>
        <p:spPr>
          <a:xfrm>
            <a:off x="3117367" y="4903924"/>
            <a:ext cx="2909265" cy="16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56" tIns="34256" rIns="34256" bIns="34256" anchor="ctr">
            <a:spAutoFit/>
          </a:bodyPr>
          <a:lstStyle>
            <a:lvl1pPr algn="ctr" defTabSz="685800">
              <a:defRPr sz="600">
                <a:solidFill>
                  <a:srgbClr val="111111"/>
                </a:solidFill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 </a:t>
            </a:r>
            <a:r>
              <a:rPr dirty="0"/>
              <a:t>CRESON Inc. All Rights Reserved.</a:t>
            </a:r>
          </a:p>
        </p:txBody>
      </p:sp>
      <p:sp>
        <p:nvSpPr>
          <p:cNvPr id="516" name="タイトルテキスト"/>
          <p:cNvSpPr txBox="1">
            <a:spLocks noGrp="1"/>
          </p:cNvSpPr>
          <p:nvPr>
            <p:ph type="title"/>
          </p:nvPr>
        </p:nvSpPr>
        <p:spPr>
          <a:xfrm>
            <a:off x="342900" y="192077"/>
            <a:ext cx="6172200" cy="205532"/>
          </a:xfrm>
          <a:prstGeom prst="rect">
            <a:avLst/>
          </a:prstGeom>
        </p:spPr>
        <p:txBody>
          <a:bodyPr lIns="34275" tIns="34275" rIns="34275" bIns="34275" anchor="ctr"/>
          <a:lstStyle>
            <a:lvl1pPr defTabSz="685800">
              <a:lnSpc>
                <a:spcPct val="9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17" name="Google Shape;23;p3"/>
          <p:cNvSpPr/>
          <p:nvPr/>
        </p:nvSpPr>
        <p:spPr>
          <a:xfrm rot="10800000" flipH="1">
            <a:off x="0" y="431226"/>
            <a:ext cx="9144000" cy="34291"/>
          </a:xfrm>
          <a:prstGeom prst="rect">
            <a:avLst/>
          </a:prstGeom>
          <a:solidFill>
            <a:srgbClr val="4472C4"/>
          </a:solidFill>
          <a:ln w="3175">
            <a:solidFill>
              <a:srgbClr val="31538F"/>
            </a:solidFill>
            <a:miter/>
          </a:ln>
        </p:spPr>
        <p:txBody>
          <a:bodyPr lIns="0" tIns="0" rIns="0" bIns="0" anchor="ctr"/>
          <a:lstStyle/>
          <a:p>
            <a:pPr algn="ctr" defTabSz="685800">
              <a:defRPr sz="1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8" name="Google Shape;24;p3" descr="Google Shape;24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16" y="42973"/>
            <a:ext cx="702079" cy="35463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749508" y="4876892"/>
            <a:ext cx="208387" cy="191811"/>
          </a:xfrm>
          <a:prstGeom prst="rect">
            <a:avLst/>
          </a:prstGeom>
        </p:spPr>
        <p:txBody>
          <a:bodyPr lIns="34275" tIns="34275" rIns="34275" bIns="34275"/>
          <a:lstStyle>
            <a:lvl1pPr defTabSz="685800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21;p3"/>
          <p:cNvSpPr txBox="1"/>
          <p:nvPr/>
        </p:nvSpPr>
        <p:spPr>
          <a:xfrm>
            <a:off x="3117367" y="4903924"/>
            <a:ext cx="2909265" cy="161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56" tIns="34256" rIns="34256" bIns="34256" anchor="ctr">
            <a:spAutoFit/>
          </a:bodyPr>
          <a:lstStyle>
            <a:lvl1pPr algn="ctr" defTabSz="685800">
              <a:defRPr sz="600">
                <a:solidFill>
                  <a:srgbClr val="111111"/>
                </a:solidFill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 </a:t>
            </a:r>
            <a:r>
              <a:rPr dirty="0"/>
              <a:t>CRESON Inc. All Rights Reserved.</a:t>
            </a:r>
          </a:p>
        </p:txBody>
      </p:sp>
      <p:sp>
        <p:nvSpPr>
          <p:cNvPr id="5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749508" y="4876892"/>
            <a:ext cx="208387" cy="191811"/>
          </a:xfrm>
          <a:prstGeom prst="rect">
            <a:avLst/>
          </a:prstGeom>
        </p:spPr>
        <p:txBody>
          <a:bodyPr lIns="34275" tIns="34275" rIns="34275" bIns="34275"/>
          <a:lstStyle>
            <a:lvl1pPr defTabSz="685800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75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03;p12"/>
          <p:cNvSpPr/>
          <p:nvPr/>
        </p:nvSpPr>
        <p:spPr>
          <a:xfrm flipH="1">
            <a:off x="3582598" y="1550697"/>
            <a:ext cx="5561406" cy="359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1" name="Google Shape;104;p12"/>
          <p:cNvSpPr/>
          <p:nvPr/>
        </p:nvSpPr>
        <p:spPr>
          <a:xfrm>
            <a:off x="29" y="2824500"/>
            <a:ext cx="7370402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Google Shape;105;p12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2" cy="1383004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7"/>
            <a:ext cx="3709202" cy="211980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65" name="Google Shape;108;p12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16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12;p13"/>
          <p:cNvSpPr/>
          <p:nvPr/>
        </p:nvSpPr>
        <p:spPr>
          <a:xfrm>
            <a:off x="-2" y="2823141"/>
            <a:ext cx="7369203" cy="231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4" name="Google Shape;113;p13"/>
          <p:cNvSpPr/>
          <p:nvPr/>
        </p:nvSpPr>
        <p:spPr>
          <a:xfrm flipH="1">
            <a:off x="3583208" y="1554112"/>
            <a:ext cx="5560506" cy="3589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178" name="Google Shape;114;p13"/>
          <p:cNvGrpSpPr/>
          <p:nvPr/>
        </p:nvGrpSpPr>
        <p:grpSpPr>
          <a:xfrm>
            <a:off x="255988" y="-124"/>
            <a:ext cx="2251355" cy="1043417"/>
            <a:chOff x="0" y="0"/>
            <a:chExt cx="2251353" cy="1043415"/>
          </a:xfrm>
        </p:grpSpPr>
        <p:sp>
          <p:nvSpPr>
            <p:cNvPr id="175" name="Google Shape;115;p13"/>
            <p:cNvSpPr/>
            <p:nvPr/>
          </p:nvSpPr>
          <p:spPr>
            <a:xfrm>
              <a:off x="510093" y="-1"/>
              <a:ext cx="1741261" cy="10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Google Shape;116;p13"/>
            <p:cNvSpPr/>
            <p:nvPr/>
          </p:nvSpPr>
          <p:spPr>
            <a:xfrm>
              <a:off x="255046" y="-1"/>
              <a:ext cx="1741261" cy="10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77" name="Google Shape;117;p13"/>
            <p:cNvSpPr/>
            <p:nvPr/>
          </p:nvSpPr>
          <p:spPr>
            <a:xfrm>
              <a:off x="-1" y="-1"/>
              <a:ext cx="1741261" cy="10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9" name="Google Shape;118;p13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183" name="Google Shape;119;p13"/>
          <p:cNvGrpSpPr/>
          <p:nvPr/>
        </p:nvGrpSpPr>
        <p:grpSpPr>
          <a:xfrm>
            <a:off x="34929" y="4522122"/>
            <a:ext cx="1593313" cy="617081"/>
            <a:chOff x="0" y="0"/>
            <a:chExt cx="1593312" cy="617080"/>
          </a:xfrm>
        </p:grpSpPr>
        <p:sp>
          <p:nvSpPr>
            <p:cNvPr id="180" name="Google Shape;120;p13"/>
            <p:cNvSpPr/>
            <p:nvPr/>
          </p:nvSpPr>
          <p:spPr>
            <a:xfrm>
              <a:off x="518146" y="0"/>
              <a:ext cx="1075167" cy="6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Google Shape;121;p13"/>
            <p:cNvSpPr/>
            <p:nvPr/>
          </p:nvSpPr>
          <p:spPr>
            <a:xfrm>
              <a:off x="259073" y="0"/>
              <a:ext cx="1075165" cy="6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Google Shape;122;p13"/>
            <p:cNvSpPr/>
            <p:nvPr/>
          </p:nvSpPr>
          <p:spPr>
            <a:xfrm>
              <a:off x="0" y="0"/>
              <a:ext cx="1075166" cy="6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23;p13"/>
          <p:cNvGrpSpPr/>
          <p:nvPr/>
        </p:nvGrpSpPr>
        <p:grpSpPr>
          <a:xfrm>
            <a:off x="5886349" y="1243"/>
            <a:ext cx="3257461" cy="1261517"/>
            <a:chOff x="0" y="0"/>
            <a:chExt cx="3257459" cy="1261516"/>
          </a:xfrm>
        </p:grpSpPr>
        <p:sp>
          <p:nvSpPr>
            <p:cNvPr id="184" name="Google Shape;124;p13"/>
            <p:cNvSpPr/>
            <p:nvPr/>
          </p:nvSpPr>
          <p:spPr>
            <a:xfrm>
              <a:off x="1059330" y="0"/>
              <a:ext cx="2198130" cy="126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Google Shape;125;p13"/>
            <p:cNvSpPr/>
            <p:nvPr/>
          </p:nvSpPr>
          <p:spPr>
            <a:xfrm>
              <a:off x="529666" y="0"/>
              <a:ext cx="2198128" cy="126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Google Shape;126;p13"/>
            <p:cNvSpPr/>
            <p:nvPr/>
          </p:nvSpPr>
          <p:spPr>
            <a:xfrm>
              <a:off x="-1" y="0"/>
              <a:ext cx="2198130" cy="126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8" name="タイトルテキスト"/>
          <p:cNvSpPr txBox="1">
            <a:spLocks noGrp="1"/>
          </p:cNvSpPr>
          <p:nvPr>
            <p:ph type="title"/>
          </p:nvPr>
        </p:nvSpPr>
        <p:spPr>
          <a:xfrm>
            <a:off x="1393930" y="1301144"/>
            <a:ext cx="6366901" cy="2539203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189" name="Google Shape;128;p13"/>
          <p:cNvSpPr/>
          <p:nvPr/>
        </p:nvSpPr>
        <p:spPr>
          <a:xfrm>
            <a:off x="203248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0" name="Google Shape;129;p13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1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33;p14"/>
          <p:cNvSpPr/>
          <p:nvPr/>
        </p:nvSpPr>
        <p:spPr>
          <a:xfrm flipH="1">
            <a:off x="5569198" y="2834075"/>
            <a:ext cx="3574802" cy="230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02" name="Google Shape;134;p14"/>
          <p:cNvGrpSpPr/>
          <p:nvPr/>
        </p:nvGrpSpPr>
        <p:grpSpPr>
          <a:xfrm>
            <a:off x="5959221" y="4119574"/>
            <a:ext cx="2520956" cy="1024173"/>
            <a:chOff x="0" y="0"/>
            <a:chExt cx="2520954" cy="1024171"/>
          </a:xfrm>
        </p:grpSpPr>
        <p:sp>
          <p:nvSpPr>
            <p:cNvPr id="199" name="Google Shape;135;p14"/>
            <p:cNvSpPr/>
            <p:nvPr/>
          </p:nvSpPr>
          <p:spPr>
            <a:xfrm>
              <a:off x="819817" y="0"/>
              <a:ext cx="1701138" cy="102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Google Shape;136;p14"/>
            <p:cNvSpPr/>
            <p:nvPr/>
          </p:nvSpPr>
          <p:spPr>
            <a:xfrm>
              <a:off x="409909" y="0"/>
              <a:ext cx="1701137" cy="102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1" name="Google Shape;137;p14"/>
            <p:cNvSpPr/>
            <p:nvPr/>
          </p:nvSpPr>
          <p:spPr>
            <a:xfrm>
              <a:off x="0" y="0"/>
              <a:ext cx="1701138" cy="102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6" name="Google Shape;138;p14"/>
          <p:cNvGrpSpPr/>
          <p:nvPr/>
        </p:nvGrpSpPr>
        <p:grpSpPr>
          <a:xfrm>
            <a:off x="199144" y="-3"/>
            <a:ext cx="2795423" cy="1083319"/>
            <a:chOff x="0" y="0"/>
            <a:chExt cx="2795422" cy="1083317"/>
          </a:xfrm>
        </p:grpSpPr>
        <p:sp>
          <p:nvSpPr>
            <p:cNvPr id="203" name="Google Shape;139;p14"/>
            <p:cNvSpPr/>
            <p:nvPr/>
          </p:nvSpPr>
          <p:spPr>
            <a:xfrm>
              <a:off x="909075" y="-1"/>
              <a:ext cx="1886348" cy="108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4" name="Google Shape;140;p14"/>
            <p:cNvSpPr/>
            <p:nvPr/>
          </p:nvSpPr>
          <p:spPr>
            <a:xfrm>
              <a:off x="454539" y="-1"/>
              <a:ext cx="1886346" cy="108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Google Shape;141;p14"/>
            <p:cNvSpPr/>
            <p:nvPr/>
          </p:nvSpPr>
          <p:spPr>
            <a:xfrm>
              <a:off x="0" y="-1"/>
              <a:ext cx="1886349" cy="108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7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3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20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3" cy="6411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0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36" y="4772476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7" name="Google Shape;150;p15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111111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248" name="Google Shape;172;p18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9" name="Google Shape;173;p18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0" name="Google Shape;174;p18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1" name="タイトルテキスト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1" cy="1383001"/>
          </a:xfrm>
          <a:prstGeom prst="rect">
            <a:avLst/>
          </a:prstGeom>
        </p:spPr>
        <p:txBody>
          <a:bodyPr lIns="91424" tIns="91424" rIns="91424" bIns="91424"/>
          <a:lstStyle/>
          <a:p>
            <a:r>
              <a:t>タイトルテキスト</a:t>
            </a:r>
          </a:p>
        </p:txBody>
      </p:sp>
      <p:sp>
        <p:nvSpPr>
          <p:cNvPr id="25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9"/>
            <a:ext cx="3709201" cy="2119801"/>
          </a:xfrm>
          <a:prstGeom prst="rect">
            <a:avLst/>
          </a:prstGeom>
        </p:spPr>
        <p:txBody>
          <a:bodyPr lIns="91424" tIns="91424" rIns="91424" bIns="91424"/>
          <a:lstStyle>
            <a:lvl2pPr marL="968663" indent="-352713"/>
            <a:lvl3pPr marL="1425863" indent="-352713"/>
            <a:lvl4pPr marL="1883063" indent="-352713"/>
            <a:lvl5pPr marL="2340263" indent="-352713"/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53" name="Google Shape;178;p18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36" y="4772476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1" name="Google Shape;150;p15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111111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262" name="Google Shape;180;p19"/>
          <p:cNvSpPr/>
          <p:nvPr/>
        </p:nvSpPr>
        <p:spPr>
          <a:xfrm>
            <a:off x="0" y="2823143"/>
            <a:ext cx="7369200" cy="231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3" name="Google Shape;181;p19"/>
          <p:cNvSpPr/>
          <p:nvPr/>
        </p:nvSpPr>
        <p:spPr>
          <a:xfrm flipH="1">
            <a:off x="3583211" y="1554113"/>
            <a:ext cx="5560501" cy="358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67" name="Google Shape;182;p19"/>
          <p:cNvGrpSpPr/>
          <p:nvPr/>
        </p:nvGrpSpPr>
        <p:grpSpPr>
          <a:xfrm>
            <a:off x="255992" y="-119"/>
            <a:ext cx="2251347" cy="1043410"/>
            <a:chOff x="0" y="0"/>
            <a:chExt cx="2251346" cy="1043408"/>
          </a:xfrm>
        </p:grpSpPr>
        <p:sp>
          <p:nvSpPr>
            <p:cNvPr id="264" name="Google Shape;183;p19"/>
            <p:cNvSpPr/>
            <p:nvPr/>
          </p:nvSpPr>
          <p:spPr>
            <a:xfrm>
              <a:off x="510092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Google Shape;184;p19"/>
            <p:cNvSpPr/>
            <p:nvPr/>
          </p:nvSpPr>
          <p:spPr>
            <a:xfrm>
              <a:off x="255046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Google Shape;185;p19"/>
            <p:cNvSpPr/>
            <p:nvPr/>
          </p:nvSpPr>
          <p:spPr>
            <a:xfrm>
              <a:off x="0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8" name="Google Shape;186;p19"/>
          <p:cNvSpPr/>
          <p:nvPr/>
        </p:nvSpPr>
        <p:spPr>
          <a:xfrm>
            <a:off x="203225" y="206250"/>
            <a:ext cx="8737501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72" name="Google Shape;187;p19"/>
          <p:cNvGrpSpPr/>
          <p:nvPr/>
        </p:nvGrpSpPr>
        <p:grpSpPr>
          <a:xfrm>
            <a:off x="34932" y="4522125"/>
            <a:ext cx="1593307" cy="617073"/>
            <a:chOff x="0" y="0"/>
            <a:chExt cx="1593305" cy="617071"/>
          </a:xfrm>
        </p:grpSpPr>
        <p:sp>
          <p:nvSpPr>
            <p:cNvPr id="269" name="Google Shape;188;p19"/>
            <p:cNvSpPr/>
            <p:nvPr/>
          </p:nvSpPr>
          <p:spPr>
            <a:xfrm>
              <a:off x="518145" y="0"/>
              <a:ext cx="1075161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Google Shape;189;p19"/>
            <p:cNvSpPr/>
            <p:nvPr/>
          </p:nvSpPr>
          <p:spPr>
            <a:xfrm>
              <a:off x="259072" y="0"/>
              <a:ext cx="1075161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Google Shape;190;p19"/>
            <p:cNvSpPr/>
            <p:nvPr/>
          </p:nvSpPr>
          <p:spPr>
            <a:xfrm>
              <a:off x="-1" y="0"/>
              <a:ext cx="1075162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6" name="Google Shape;191;p19"/>
          <p:cNvGrpSpPr/>
          <p:nvPr/>
        </p:nvGrpSpPr>
        <p:grpSpPr>
          <a:xfrm>
            <a:off x="5886354" y="1243"/>
            <a:ext cx="3257452" cy="1261514"/>
            <a:chOff x="0" y="0"/>
            <a:chExt cx="3257452" cy="1261513"/>
          </a:xfrm>
        </p:grpSpPr>
        <p:sp>
          <p:nvSpPr>
            <p:cNvPr id="273" name="Google Shape;192;p19"/>
            <p:cNvSpPr/>
            <p:nvPr/>
          </p:nvSpPr>
          <p:spPr>
            <a:xfrm>
              <a:off x="1059328" y="0"/>
              <a:ext cx="2198125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Google Shape;193;p19"/>
            <p:cNvSpPr/>
            <p:nvPr/>
          </p:nvSpPr>
          <p:spPr>
            <a:xfrm>
              <a:off x="529664" y="0"/>
              <a:ext cx="2198125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Google Shape;194;p19"/>
            <p:cNvSpPr/>
            <p:nvPr/>
          </p:nvSpPr>
          <p:spPr>
            <a:xfrm>
              <a:off x="0" y="0"/>
              <a:ext cx="2198124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77" name="タイトルテキスト"/>
          <p:cNvSpPr txBox="1">
            <a:spLocks noGrp="1"/>
          </p:cNvSpPr>
          <p:nvPr>
            <p:ph type="title"/>
          </p:nvPr>
        </p:nvSpPr>
        <p:spPr>
          <a:xfrm>
            <a:off x="1393930" y="1301145"/>
            <a:ext cx="6366901" cy="2539202"/>
          </a:xfrm>
          <a:prstGeom prst="rect">
            <a:avLst/>
          </a:prstGeom>
        </p:spPr>
        <p:txBody>
          <a:bodyPr lIns="91424" tIns="91424" rIns="91424" bIns="91424" anchor="ctr"/>
          <a:lstStyle>
            <a:lvl1pPr algn="ctr"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278" name="Google Shape;197;p19"/>
          <p:cNvSpPr/>
          <p:nvPr/>
        </p:nvSpPr>
        <p:spPr>
          <a:xfrm>
            <a:off x="203249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9" name="Google Shape;198;p19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36" y="4772476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7" name="Google Shape;150;p15"/>
          <p:cNvSpPr txBox="1"/>
          <p:nvPr/>
        </p:nvSpPr>
        <p:spPr>
          <a:xfrm>
            <a:off x="2359216" y="4926407"/>
            <a:ext cx="3879020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111111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288" name="Google Shape;200;p20"/>
          <p:cNvSpPr/>
          <p:nvPr/>
        </p:nvSpPr>
        <p:spPr>
          <a:xfrm flipH="1">
            <a:off x="5569199" y="2834075"/>
            <a:ext cx="3574801" cy="230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92" name="Google Shape;201;p20"/>
          <p:cNvGrpSpPr/>
          <p:nvPr/>
        </p:nvGrpSpPr>
        <p:grpSpPr>
          <a:xfrm>
            <a:off x="5959223" y="4119578"/>
            <a:ext cx="2520950" cy="1024166"/>
            <a:chOff x="0" y="0"/>
            <a:chExt cx="2520949" cy="1024165"/>
          </a:xfrm>
        </p:grpSpPr>
        <p:sp>
          <p:nvSpPr>
            <p:cNvPr id="289" name="Google Shape;202;p20"/>
            <p:cNvSpPr/>
            <p:nvPr/>
          </p:nvSpPr>
          <p:spPr>
            <a:xfrm>
              <a:off x="819816" y="-1"/>
              <a:ext cx="1701134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0" name="Google Shape;203;p20"/>
            <p:cNvSpPr/>
            <p:nvPr/>
          </p:nvSpPr>
          <p:spPr>
            <a:xfrm>
              <a:off x="409908" y="-1"/>
              <a:ext cx="1701134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1" name="Google Shape;204;p20"/>
            <p:cNvSpPr/>
            <p:nvPr/>
          </p:nvSpPr>
          <p:spPr>
            <a:xfrm>
              <a:off x="0" y="-1"/>
              <a:ext cx="1701134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96" name="Google Shape;205;p20"/>
          <p:cNvGrpSpPr/>
          <p:nvPr/>
        </p:nvGrpSpPr>
        <p:grpSpPr>
          <a:xfrm>
            <a:off x="199148" y="1"/>
            <a:ext cx="2795414" cy="1083310"/>
            <a:chOff x="0" y="0"/>
            <a:chExt cx="2795412" cy="1083308"/>
          </a:xfrm>
        </p:grpSpPr>
        <p:sp>
          <p:nvSpPr>
            <p:cNvPr id="293" name="Google Shape;206;p20"/>
            <p:cNvSpPr/>
            <p:nvPr/>
          </p:nvSpPr>
          <p:spPr>
            <a:xfrm>
              <a:off x="909072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4" name="Google Shape;207;p20"/>
            <p:cNvSpPr/>
            <p:nvPr/>
          </p:nvSpPr>
          <p:spPr>
            <a:xfrm>
              <a:off x="454536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5" name="Google Shape;208;p20"/>
            <p:cNvSpPr/>
            <p:nvPr/>
          </p:nvSpPr>
          <p:spPr>
            <a:xfrm>
              <a:off x="-1" y="-1"/>
              <a:ext cx="1886342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7" name="タイトルテキスト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2" cy="1379701"/>
          </a:xfrm>
          <a:prstGeom prst="rect">
            <a:avLst/>
          </a:prstGeom>
        </p:spPr>
        <p:txBody>
          <a:bodyPr lIns="91424" tIns="91424" rIns="91424" bIns="91424"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9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2" cy="641101"/>
          </a:xfrm>
          <a:prstGeom prst="rect">
            <a:avLst/>
          </a:prstGeom>
        </p:spPr>
        <p:txBody>
          <a:bodyPr lIns="91424" tIns="91424" rIns="91424" bIns="91424"/>
          <a:lstStyle>
            <a:lvl1pPr algn="ctr"/>
            <a:lvl2pPr marL="968663" indent="-352713" algn="ctr"/>
            <a:lvl3pPr marL="1425863" indent="-352713" algn="ctr"/>
            <a:lvl4pPr marL="1883063" indent="-352713" algn="ctr"/>
            <a:lvl5pPr marL="2340263" indent="-352713" algn="ctr"/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36" y="4772476"/>
            <a:ext cx="273616" cy="264215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6" name="Google Shape;150;p15"/>
          <p:cNvSpPr txBox="1"/>
          <p:nvPr/>
        </p:nvSpPr>
        <p:spPr>
          <a:xfrm>
            <a:off x="2359216" y="4918343"/>
            <a:ext cx="3879020" cy="230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900">
                <a:solidFill>
                  <a:srgbClr val="111111"/>
                </a:solidFill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</a:t>
            </a:r>
            <a:r>
              <a:rPr dirty="0"/>
              <a:t> CRESON Inc. All Rights Reserved.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243;p26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Google Shape;244;p26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Google Shape;245;p26"/>
          <p:cNvSpPr/>
          <p:nvPr/>
        </p:nvSpPr>
        <p:spPr>
          <a:xfrm rot="10800000">
            <a:off x="5058905" y="0"/>
            <a:ext cx="4085101" cy="20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Google Shape;246;p26"/>
          <p:cNvSpPr/>
          <p:nvPr/>
        </p:nvSpPr>
        <p:spPr>
          <a:xfrm>
            <a:off x="20327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9" name="Google Shape;247;p26"/>
          <p:cNvGrpSpPr/>
          <p:nvPr/>
        </p:nvGrpSpPr>
        <p:grpSpPr>
          <a:xfrm>
            <a:off x="255199" y="590"/>
            <a:ext cx="2250366" cy="1044305"/>
            <a:chOff x="0" y="0"/>
            <a:chExt cx="2250365" cy="1044303"/>
          </a:xfrm>
        </p:grpSpPr>
        <p:sp>
          <p:nvSpPr>
            <p:cNvPr id="356" name="Google Shape;248;p26"/>
            <p:cNvSpPr/>
            <p:nvPr/>
          </p:nvSpPr>
          <p:spPr>
            <a:xfrm>
              <a:off x="508863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Google Shape;249;p26"/>
            <p:cNvSpPr/>
            <p:nvPr/>
          </p:nvSpPr>
          <p:spPr>
            <a:xfrm>
              <a:off x="254432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Google Shape;250;p26"/>
            <p:cNvSpPr/>
            <p:nvPr/>
          </p:nvSpPr>
          <p:spPr>
            <a:xfrm>
              <a:off x="0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63" name="Google Shape;251;p26"/>
          <p:cNvGrpSpPr/>
          <p:nvPr/>
        </p:nvGrpSpPr>
        <p:grpSpPr>
          <a:xfrm>
            <a:off x="905394" y="590"/>
            <a:ext cx="2250366" cy="1044305"/>
            <a:chOff x="0" y="0"/>
            <a:chExt cx="2250365" cy="1044303"/>
          </a:xfrm>
        </p:grpSpPr>
        <p:sp>
          <p:nvSpPr>
            <p:cNvPr id="360" name="Google Shape;252;p26"/>
            <p:cNvSpPr/>
            <p:nvPr/>
          </p:nvSpPr>
          <p:spPr>
            <a:xfrm>
              <a:off x="508863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Google Shape;253;p26"/>
            <p:cNvSpPr/>
            <p:nvPr/>
          </p:nvSpPr>
          <p:spPr>
            <a:xfrm>
              <a:off x="254431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Google Shape;254;p26"/>
            <p:cNvSpPr/>
            <p:nvPr/>
          </p:nvSpPr>
          <p:spPr>
            <a:xfrm>
              <a:off x="0" y="0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67" name="Google Shape;255;p26"/>
          <p:cNvGrpSpPr/>
          <p:nvPr/>
        </p:nvGrpSpPr>
        <p:grpSpPr>
          <a:xfrm>
            <a:off x="7057466" y="5086"/>
            <a:ext cx="1851285" cy="752112"/>
            <a:chOff x="0" y="0"/>
            <a:chExt cx="1851284" cy="752111"/>
          </a:xfrm>
        </p:grpSpPr>
        <p:sp>
          <p:nvSpPr>
            <p:cNvPr id="364" name="Google Shape;256;p26"/>
            <p:cNvSpPr/>
            <p:nvPr/>
          </p:nvSpPr>
          <p:spPr>
            <a:xfrm>
              <a:off x="602039" y="0"/>
              <a:ext cx="1249246" cy="75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Google Shape;257;p26"/>
            <p:cNvSpPr/>
            <p:nvPr/>
          </p:nvSpPr>
          <p:spPr>
            <a:xfrm>
              <a:off x="301019" y="0"/>
              <a:ext cx="1249245" cy="75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Google Shape;258;p26"/>
            <p:cNvSpPr/>
            <p:nvPr/>
          </p:nvSpPr>
          <p:spPr>
            <a:xfrm>
              <a:off x="-1" y="0"/>
              <a:ext cx="1249245" cy="75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1" name="Google Shape;259;p26"/>
          <p:cNvGrpSpPr/>
          <p:nvPr/>
        </p:nvGrpSpPr>
        <p:grpSpPr>
          <a:xfrm>
            <a:off x="6553031" y="4217853"/>
            <a:ext cx="2389070" cy="925741"/>
            <a:chOff x="0" y="0"/>
            <a:chExt cx="2389069" cy="925740"/>
          </a:xfrm>
        </p:grpSpPr>
        <p:sp>
          <p:nvSpPr>
            <p:cNvPr id="368" name="Google Shape;260;p26"/>
            <p:cNvSpPr/>
            <p:nvPr/>
          </p:nvSpPr>
          <p:spPr>
            <a:xfrm>
              <a:off x="776929" y="0"/>
              <a:ext cx="1612141" cy="92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Google Shape;261;p26"/>
            <p:cNvSpPr/>
            <p:nvPr/>
          </p:nvSpPr>
          <p:spPr>
            <a:xfrm>
              <a:off x="388464" y="0"/>
              <a:ext cx="1612140" cy="92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Google Shape;262;p26"/>
            <p:cNvSpPr/>
            <p:nvPr/>
          </p:nvSpPr>
          <p:spPr>
            <a:xfrm>
              <a:off x="-1" y="0"/>
              <a:ext cx="1612141" cy="92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5" name="Google Shape;263;p26"/>
          <p:cNvGrpSpPr/>
          <p:nvPr/>
        </p:nvGrpSpPr>
        <p:grpSpPr>
          <a:xfrm>
            <a:off x="199146" y="4055650"/>
            <a:ext cx="2795417" cy="1083312"/>
            <a:chOff x="0" y="0"/>
            <a:chExt cx="2795416" cy="1083311"/>
          </a:xfrm>
        </p:grpSpPr>
        <p:sp>
          <p:nvSpPr>
            <p:cNvPr id="372" name="Google Shape;264;p26"/>
            <p:cNvSpPr/>
            <p:nvPr/>
          </p:nvSpPr>
          <p:spPr>
            <a:xfrm>
              <a:off x="909073" y="-1"/>
              <a:ext cx="1886343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Google Shape;265;p26"/>
            <p:cNvSpPr/>
            <p:nvPr/>
          </p:nvSpPr>
          <p:spPr>
            <a:xfrm>
              <a:off x="454537" y="-1"/>
              <a:ext cx="1886343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Google Shape;266;p26"/>
            <p:cNvSpPr/>
            <p:nvPr/>
          </p:nvSpPr>
          <p:spPr>
            <a:xfrm>
              <a:off x="-1" y="-1"/>
              <a:ext cx="1886345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6" name="タイトルテキスト"/>
          <p:cNvSpPr txBox="1">
            <a:spLocks noGrp="1"/>
          </p:cNvSpPr>
          <p:nvPr>
            <p:ph type="title"/>
          </p:nvPr>
        </p:nvSpPr>
        <p:spPr>
          <a:xfrm>
            <a:off x="1858703" y="1822831"/>
            <a:ext cx="5361300" cy="1448103"/>
          </a:xfrm>
          <a:prstGeom prst="rect">
            <a:avLst/>
          </a:prstGeom>
        </p:spPr>
        <p:txBody>
          <a:bodyPr anchor="ctr"/>
          <a:lstStyle>
            <a:lvl1pPr algn="ctr">
              <a:defRPr sz="3800"/>
            </a:lvl1pPr>
          </a:lstStyle>
          <a:p>
            <a:r>
              <a:t>タイトルテキスト</a:t>
            </a:r>
          </a:p>
        </p:txBody>
      </p:sp>
      <p:sp>
        <p:nvSpPr>
          <p:cNvPr id="37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858701" y="3413157"/>
            <a:ext cx="5361300" cy="522602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78" name="Google Shape;269;p26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37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6" y="4772501"/>
            <a:ext cx="273566" cy="264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10"/>
          <p:cNvSpPr txBox="1"/>
          <p:nvPr/>
        </p:nvSpPr>
        <p:spPr>
          <a:xfrm>
            <a:off x="2359216" y="4926407"/>
            <a:ext cx="3879020" cy="21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 anchor="ctr">
            <a:spAutoFit/>
          </a:bodyPr>
          <a:lstStyle>
            <a:lvl1pPr algn="ctr">
              <a:defRPr sz="900">
                <a:solidFill>
                  <a:srgbClr val="111111"/>
                </a:solidFill>
              </a:defRPr>
            </a:lvl1pPr>
          </a:lstStyle>
          <a:p>
            <a:r>
              <a:t>Copyright © 2021 CRESON Inc. All Rights Reserved.</a:t>
            </a:r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41787" y="4772501"/>
            <a:ext cx="273567" cy="264165"/>
          </a:xfrm>
          <a:prstGeom prst="rect">
            <a:avLst/>
          </a:prstGeom>
          <a:ln w="12700">
            <a:miter lim="400000"/>
          </a:ln>
        </p:spPr>
        <p:txBody>
          <a:bodyPr wrap="none" lIns="45675" tIns="45675" rIns="45675" bIns="45675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4" r:id="rId5"/>
    <p:sldLayoutId id="2147483665" r:id="rId6"/>
    <p:sldLayoutId id="2147483666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700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Arial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x.gd/sx7U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00m.in/ujgWV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x.gd/yaIR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TaiK1RJko&amp;t=19s" TargetMode="External"/><Relationship Id="rId2" Type="http://schemas.openxmlformats.org/officeDocument/2006/relationships/hyperlink" Target="https://urlzs.com/QvyH8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creson.jp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401901" y="1740753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日本と中国の購買行動の差異と</a:t>
            </a:r>
          </a:p>
          <a:p>
            <a:pPr algn="ctr"/>
            <a:r>
              <a:rPr lang="ja-JP" altLang="en-US" sz="2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今後の中国におけるプロモーションのあり方</a:t>
            </a:r>
          </a:p>
        </p:txBody>
      </p:sp>
      <p:pic>
        <p:nvPicPr>
          <p:cNvPr id="5" name="図 4" descr="logo_o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8244" y="212930"/>
            <a:ext cx="1369312" cy="10261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369F78-C1D3-428F-A35C-FF69F90AC3A5}"/>
              </a:ext>
            </a:extLst>
          </p:cNvPr>
          <p:cNvSpPr txBox="1"/>
          <p:nvPr/>
        </p:nvSpPr>
        <p:spPr>
          <a:xfrm>
            <a:off x="7025640" y="3801513"/>
            <a:ext cx="172212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クレソン株式会社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呉皚平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３．１　ブランディングの必要性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D594BE-8E01-4D3A-AF01-9EE88F970D20}"/>
              </a:ext>
            </a:extLst>
          </p:cNvPr>
          <p:cNvSpPr txBox="1"/>
          <p:nvPr/>
        </p:nvSpPr>
        <p:spPr>
          <a:xfrm>
            <a:off x="322714" y="834724"/>
            <a:ext cx="8423781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何故、ブランディングが必要か？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・信頼構築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基本、疑ってみる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・偽物が横行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日本製のように偽り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サイトでは粗悪品が横行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・日本メーカーは中国国内におけるブランディングを軽視しているケースが多い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→　そのため類似製品を中国で日本のように見せかけて売られるため、本物の商品が売れない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差別化によるブランディングを構築するには？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日本の企業はどこも同じように、日本製・安心、安全・匠の技術などといった横並びのキャッチコピー </a:t>
            </a:r>
          </a:p>
          <a:p>
            <a:pPr algn="l"/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→　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差別化するためには、商品を絞り込む　＋　ストーリー性の高い商品の切り口とする</a:t>
            </a: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 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認知度をアップするには？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・中国語の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LP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等でしっかりと商品情報を伝える</a:t>
            </a:r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・ニュースサイトや口コミサイトや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Q&amp;A(yahoo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知恵袋のようなもの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で客観的に評価する内容を拡散する</a:t>
            </a:r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・動画にて商品のストーリーを伝えることにより、消費者の関心をひく</a:t>
            </a:r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・インフルエンサーによるマーケティングは上記がしっかり準備ができてから行う</a:t>
            </a:r>
            <a:endParaRPr lang="en-US" altLang="ja-JP" dirty="0">
              <a:solidFill>
                <a:srgbClr val="33333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9525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5197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３．２　競合調査・自社製品の分析・情報拡散が重要</a:t>
            </a:r>
          </a:p>
        </p:txBody>
      </p:sp>
      <p:sp>
        <p:nvSpPr>
          <p:cNvPr id="6" name="四角形">
            <a:extLst>
              <a:ext uri="{FF2B5EF4-FFF2-40B4-BE49-F238E27FC236}">
                <a16:creationId xmlns:a16="http://schemas.microsoft.com/office/drawing/2014/main" id="{6FAA0E2E-DC4A-44BC-94D7-E8DFC9905E1B}"/>
              </a:ext>
            </a:extLst>
          </p:cNvPr>
          <p:cNvSpPr/>
          <p:nvPr/>
        </p:nvSpPr>
        <p:spPr>
          <a:xfrm>
            <a:off x="1381960" y="2024125"/>
            <a:ext cx="911719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競合・類似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調査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Google Shape;168;p22" descr="Google Shape;168;p22">
            <a:extLst>
              <a:ext uri="{FF2B5EF4-FFF2-40B4-BE49-F238E27FC236}">
                <a16:creationId xmlns:a16="http://schemas.microsoft.com/office/drawing/2014/main" id="{27C25BC8-A555-4537-B8D7-9D62ADE1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76" y="2571750"/>
            <a:ext cx="327645" cy="5677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C5E1AA-8748-48B4-9F57-8CDE04368252}"/>
              </a:ext>
            </a:extLst>
          </p:cNvPr>
          <p:cNvSpPr txBox="1"/>
          <p:nvPr/>
        </p:nvSpPr>
        <p:spPr>
          <a:xfrm>
            <a:off x="2123648" y="2776378"/>
            <a:ext cx="95483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売上見込み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独自のブランド</a:t>
            </a:r>
            <a:r>
              <a:rPr lang="en-US" altLang="ja-JP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仮説</a:t>
            </a:r>
            <a:r>
              <a:rPr lang="en-US" altLang="ja-JP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9" name="四角形">
            <a:extLst>
              <a:ext uri="{FF2B5EF4-FFF2-40B4-BE49-F238E27FC236}">
                <a16:creationId xmlns:a16="http://schemas.microsoft.com/office/drawing/2014/main" id="{8768DBE2-1471-4351-BA4E-571E828E63B0}"/>
              </a:ext>
            </a:extLst>
          </p:cNvPr>
          <p:cNvSpPr/>
          <p:nvPr/>
        </p:nvSpPr>
        <p:spPr>
          <a:xfrm>
            <a:off x="3255229" y="2024125"/>
            <a:ext cx="911719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ヒアリング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Google Shape;168;p22" descr="Google Shape;168;p22">
            <a:extLst>
              <a:ext uri="{FF2B5EF4-FFF2-40B4-BE49-F238E27FC236}">
                <a16:creationId xmlns:a16="http://schemas.microsoft.com/office/drawing/2014/main" id="{7542B7DC-9915-4496-83AC-17D8A83C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45" y="2571750"/>
            <a:ext cx="327645" cy="56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49B9C7-3204-4514-9FC7-4CE35DE12322}"/>
              </a:ext>
            </a:extLst>
          </p:cNvPr>
          <p:cNvSpPr txBox="1"/>
          <p:nvPr/>
        </p:nvSpPr>
        <p:spPr>
          <a:xfrm>
            <a:off x="3996916" y="2776378"/>
            <a:ext cx="108377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中国での立ち位置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独自のブランド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仮説</a:t>
            </a:r>
            <a:r>
              <a:rPr kumimoji="0" lang="en-US" altLang="ja-JP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966BB4C-A852-4DEA-BD97-381D25A8561E}"/>
              </a:ext>
            </a:extLst>
          </p:cNvPr>
          <p:cNvSpPr/>
          <p:nvPr/>
        </p:nvSpPr>
        <p:spPr>
          <a:xfrm>
            <a:off x="2621802" y="2109239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3" name="四角形">
            <a:extLst>
              <a:ext uri="{FF2B5EF4-FFF2-40B4-BE49-F238E27FC236}">
                <a16:creationId xmlns:a16="http://schemas.microsoft.com/office/drawing/2014/main" id="{DCD711CC-283C-4359-AEB2-50720215E5A2}"/>
              </a:ext>
            </a:extLst>
          </p:cNvPr>
          <p:cNvSpPr/>
          <p:nvPr/>
        </p:nvSpPr>
        <p:spPr>
          <a:xfrm>
            <a:off x="5047850" y="2030956"/>
            <a:ext cx="911719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4" name="Google Shape;168;p22" descr="Google Shape;168;p22">
            <a:extLst>
              <a:ext uri="{FF2B5EF4-FFF2-40B4-BE49-F238E27FC236}">
                <a16:creationId xmlns:a16="http://schemas.microsoft.com/office/drawing/2014/main" id="{BD5F845C-8317-42CD-BF9D-635FC931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66" y="2578581"/>
            <a:ext cx="327645" cy="56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763D60-80A5-42BD-AF2E-059429BFE68E}"/>
              </a:ext>
            </a:extLst>
          </p:cNvPr>
          <p:cNvSpPr txBox="1"/>
          <p:nvPr/>
        </p:nvSpPr>
        <p:spPr>
          <a:xfrm>
            <a:off x="5789537" y="2783209"/>
            <a:ext cx="114028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販売戦略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独自のブランド化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6" name="四角形">
            <a:extLst>
              <a:ext uri="{FF2B5EF4-FFF2-40B4-BE49-F238E27FC236}">
                <a16:creationId xmlns:a16="http://schemas.microsoft.com/office/drawing/2014/main" id="{7588D2ED-E347-4E40-A6F6-3A5B6002AEF5}"/>
              </a:ext>
            </a:extLst>
          </p:cNvPr>
          <p:cNvSpPr/>
          <p:nvPr/>
        </p:nvSpPr>
        <p:spPr>
          <a:xfrm>
            <a:off x="6921119" y="2030956"/>
            <a:ext cx="911719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情報拡散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Google Shape;168;p22" descr="Google Shape;168;p22">
            <a:extLst>
              <a:ext uri="{FF2B5EF4-FFF2-40B4-BE49-F238E27FC236}">
                <a16:creationId xmlns:a16="http://schemas.microsoft.com/office/drawing/2014/main" id="{A0A95BDB-00D2-4088-8AED-F841BCFE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035" y="2578581"/>
            <a:ext cx="327645" cy="56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2C5974-49D1-456C-9A2A-C94C9575C819}"/>
              </a:ext>
            </a:extLst>
          </p:cNvPr>
          <p:cNvSpPr txBox="1"/>
          <p:nvPr/>
        </p:nvSpPr>
        <p:spPr>
          <a:xfrm>
            <a:off x="7662807" y="2783209"/>
            <a:ext cx="53468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認知拡大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信頼醸成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803A3F8-2E44-4B86-B631-9EDA38CED89A}"/>
              </a:ext>
            </a:extLst>
          </p:cNvPr>
          <p:cNvSpPr/>
          <p:nvPr/>
        </p:nvSpPr>
        <p:spPr>
          <a:xfrm>
            <a:off x="6287692" y="2116070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F1376E0-75BA-4A50-A3CD-F7FE8340C612}"/>
              </a:ext>
            </a:extLst>
          </p:cNvPr>
          <p:cNvSpPr/>
          <p:nvPr/>
        </p:nvSpPr>
        <p:spPr>
          <a:xfrm>
            <a:off x="4425752" y="2124861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6113E927-609F-4A2A-BD66-625EC55347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8334" y="2316480"/>
            <a:ext cx="2412988" cy="1300480"/>
          </a:xfrm>
          <a:prstGeom prst="bentConnector3">
            <a:avLst>
              <a:gd name="adj1" fmla="val -13158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1FE23B1-5C33-4733-A3AE-D463945F7B90}"/>
              </a:ext>
            </a:extLst>
          </p:cNvPr>
          <p:cNvCxnSpPr/>
          <p:nvPr/>
        </p:nvCxnSpPr>
        <p:spPr>
          <a:xfrm flipV="1">
            <a:off x="5608334" y="3190240"/>
            <a:ext cx="0" cy="41656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5241144-430A-4E52-97B8-D0D759AD4436}"/>
              </a:ext>
            </a:extLst>
          </p:cNvPr>
          <p:cNvCxnSpPr/>
          <p:nvPr/>
        </p:nvCxnSpPr>
        <p:spPr>
          <a:xfrm flipH="1">
            <a:off x="3769360" y="3616960"/>
            <a:ext cx="183897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AFCF7AF-B228-4383-9EAE-4A0C9029B5D0}"/>
              </a:ext>
            </a:extLst>
          </p:cNvPr>
          <p:cNvCxnSpPr/>
          <p:nvPr/>
        </p:nvCxnSpPr>
        <p:spPr>
          <a:xfrm flipV="1">
            <a:off x="3759200" y="3225800"/>
            <a:ext cx="0" cy="39116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43190B-D1E2-4426-A687-DC964CDD8287}"/>
              </a:ext>
            </a:extLst>
          </p:cNvPr>
          <p:cNvSpPr txBox="1"/>
          <p:nvPr/>
        </p:nvSpPr>
        <p:spPr>
          <a:xfrm>
            <a:off x="6222594" y="3693842"/>
            <a:ext cx="19749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ブランディングマネージメント</a:t>
            </a:r>
            <a:endParaRPr kumimoji="0" lang="en-US" altLang="ja-JP" sz="11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繰り返し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D3B2A9C-A9D8-4BE2-9523-C9DEC5C878BA}"/>
              </a:ext>
            </a:extLst>
          </p:cNvPr>
          <p:cNvSpPr txBox="1"/>
          <p:nvPr/>
        </p:nvSpPr>
        <p:spPr>
          <a:xfrm>
            <a:off x="4425752" y="3710866"/>
            <a:ext cx="56425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微修正</a:t>
            </a:r>
            <a:endParaRPr lang="en-US" altLang="ja-JP" sz="11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方向修正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354A88D-4234-475F-8452-5F68F6A83775}"/>
              </a:ext>
            </a:extLst>
          </p:cNvPr>
          <p:cNvSpPr txBox="1"/>
          <p:nvPr/>
        </p:nvSpPr>
        <p:spPr>
          <a:xfrm>
            <a:off x="849982" y="647858"/>
            <a:ext cx="314693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ブランディング化の工程１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6730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479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３．３　中国のトレンドを知り、トレンドに合わせる</a:t>
            </a:r>
          </a:p>
        </p:txBody>
      </p:sp>
      <p:sp>
        <p:nvSpPr>
          <p:cNvPr id="6" name="四角形">
            <a:extLst>
              <a:ext uri="{FF2B5EF4-FFF2-40B4-BE49-F238E27FC236}">
                <a16:creationId xmlns:a16="http://schemas.microsoft.com/office/drawing/2014/main" id="{6FAA0E2E-DC4A-44BC-94D7-E8DFC9905E1B}"/>
              </a:ext>
            </a:extLst>
          </p:cNvPr>
          <p:cNvSpPr/>
          <p:nvPr/>
        </p:nvSpPr>
        <p:spPr>
          <a:xfrm>
            <a:off x="411077" y="2069845"/>
            <a:ext cx="1051358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競合と同じ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土台で勝負？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C5E1AA-8748-48B4-9F57-8CDE04368252}"/>
              </a:ext>
            </a:extLst>
          </p:cNvPr>
          <p:cNvSpPr txBox="1"/>
          <p:nvPr/>
        </p:nvSpPr>
        <p:spPr>
          <a:xfrm>
            <a:off x="2331325" y="2796698"/>
            <a:ext cx="117327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中国の流行を知る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中国人の好みを知る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966BB4C-A852-4DEA-BD97-381D25A8561E}"/>
              </a:ext>
            </a:extLst>
          </p:cNvPr>
          <p:cNvSpPr/>
          <p:nvPr/>
        </p:nvSpPr>
        <p:spPr>
          <a:xfrm>
            <a:off x="1650919" y="2154959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3" name="四角形">
            <a:extLst>
              <a:ext uri="{FF2B5EF4-FFF2-40B4-BE49-F238E27FC236}">
                <a16:creationId xmlns:a16="http://schemas.microsoft.com/office/drawing/2014/main" id="{DCD711CC-283C-4359-AEB2-50720215E5A2}"/>
              </a:ext>
            </a:extLst>
          </p:cNvPr>
          <p:cNvSpPr/>
          <p:nvPr/>
        </p:nvSpPr>
        <p:spPr>
          <a:xfrm>
            <a:off x="2196789" y="2067884"/>
            <a:ext cx="911719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新たな土台で勝負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四角形">
            <a:extLst>
              <a:ext uri="{FF2B5EF4-FFF2-40B4-BE49-F238E27FC236}">
                <a16:creationId xmlns:a16="http://schemas.microsoft.com/office/drawing/2014/main" id="{7588D2ED-E347-4E40-A6F6-3A5B6002AEF5}"/>
              </a:ext>
            </a:extLst>
          </p:cNvPr>
          <p:cNvSpPr/>
          <p:nvPr/>
        </p:nvSpPr>
        <p:spPr>
          <a:xfrm>
            <a:off x="5950235" y="2076676"/>
            <a:ext cx="1135761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自社製品の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良さをアピール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803A3F8-2E44-4B86-B631-9EDA38CED89A}"/>
              </a:ext>
            </a:extLst>
          </p:cNvPr>
          <p:cNvSpPr/>
          <p:nvPr/>
        </p:nvSpPr>
        <p:spPr>
          <a:xfrm>
            <a:off x="5316809" y="2161790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F1376E0-75BA-4A50-A3CD-F7FE8340C612}"/>
              </a:ext>
            </a:extLst>
          </p:cNvPr>
          <p:cNvSpPr/>
          <p:nvPr/>
        </p:nvSpPr>
        <p:spPr>
          <a:xfrm>
            <a:off x="3454869" y="2170581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354A88D-4234-475F-8452-5F68F6A83775}"/>
              </a:ext>
            </a:extLst>
          </p:cNvPr>
          <p:cNvSpPr txBox="1"/>
          <p:nvPr/>
        </p:nvSpPr>
        <p:spPr>
          <a:xfrm>
            <a:off x="849982" y="647858"/>
            <a:ext cx="314693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ブランディング化の工程２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" name="四角形">
            <a:extLst>
              <a:ext uri="{FF2B5EF4-FFF2-40B4-BE49-F238E27FC236}">
                <a16:creationId xmlns:a16="http://schemas.microsoft.com/office/drawing/2014/main" id="{37E78FAA-641A-4C27-8D36-5E0E77ACA782}"/>
              </a:ext>
            </a:extLst>
          </p:cNvPr>
          <p:cNvSpPr/>
          <p:nvPr/>
        </p:nvSpPr>
        <p:spPr>
          <a:xfrm>
            <a:off x="4005767" y="2076675"/>
            <a:ext cx="1051358" cy="540794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日本らしさをアピール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四角形">
            <a:extLst>
              <a:ext uri="{FF2B5EF4-FFF2-40B4-BE49-F238E27FC236}">
                <a16:creationId xmlns:a16="http://schemas.microsoft.com/office/drawing/2014/main" id="{2544D899-415A-4F9F-8833-8942B22184C5}"/>
              </a:ext>
            </a:extLst>
          </p:cNvPr>
          <p:cNvSpPr/>
          <p:nvPr/>
        </p:nvSpPr>
        <p:spPr>
          <a:xfrm>
            <a:off x="7802881" y="2076675"/>
            <a:ext cx="1249076" cy="5407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>
            <a:solidFill>
              <a:srgbClr val="0070C0"/>
            </a:solidFill>
            <a:prstDash val="sysDot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リブランディング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A7E2D983-97C7-47CB-ABED-607FA6C481BE}"/>
              </a:ext>
            </a:extLst>
          </p:cNvPr>
          <p:cNvSpPr/>
          <p:nvPr/>
        </p:nvSpPr>
        <p:spPr>
          <a:xfrm>
            <a:off x="7282769" y="2161789"/>
            <a:ext cx="373743" cy="427970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439FB1-6C39-4D3D-ABDF-DA0608663ED6}"/>
              </a:ext>
            </a:extLst>
          </p:cNvPr>
          <p:cNvSpPr txBox="1"/>
          <p:nvPr/>
        </p:nvSpPr>
        <p:spPr>
          <a:xfrm>
            <a:off x="7855237" y="2796697"/>
            <a:ext cx="117327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パッケージの変更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新ラベルの構築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4184E7-7063-4EAF-9D7A-DEEC44910280}"/>
              </a:ext>
            </a:extLst>
          </p:cNvPr>
          <p:cNvSpPr txBox="1"/>
          <p:nvPr/>
        </p:nvSpPr>
        <p:spPr>
          <a:xfrm>
            <a:off x="6034645" y="2796696"/>
            <a:ext cx="117327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動画でストーリー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を伝える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6336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94125" y="1788145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2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４．中国における今後のプロモーションのあり方</a:t>
            </a:r>
            <a:endParaRPr lang="ja-JP" altLang="en-US" sz="24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4911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４．１　動画の重要性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D594BE-8E01-4D3A-AF01-9EE88F970D20}"/>
              </a:ext>
            </a:extLst>
          </p:cNvPr>
          <p:cNvSpPr txBox="1"/>
          <p:nvPr/>
        </p:nvSpPr>
        <p:spPr>
          <a:xfrm>
            <a:off x="964398" y="995146"/>
            <a:ext cx="6343083" cy="3447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何故、動画が重要か？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・短時間で多くの情報量を伝えることができる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→　但し、最近の傾向として長尺の動画はあまり見ない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tiktok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のように短尺の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アプリで情報収集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→　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youtube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や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instagram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tiktok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に押されている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tiktok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はその人の好みを分析し、自動的にリコメンド配信するため効果が高い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動画で認知度をアップするには？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・情報を統一する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あれこれ情報をちりばめない、視聴者に深く考えさせない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・広告のような動画避ける</a:t>
            </a:r>
            <a:r>
              <a:rPr lang="en-US" altLang="ja-JP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視聴者は</a:t>
            </a:r>
            <a:r>
              <a:rPr lang="en-US" altLang="ja-JP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CM</a:t>
            </a:r>
            <a:r>
              <a:rPr lang="ja-JP" altLang="en-US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のような動画見ない</a:t>
            </a:r>
            <a:r>
              <a:rPr lang="en-US" altLang="ja-JP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l"/>
            <a:r>
              <a:rPr lang="ja-JP" altLang="en-US" b="0" i="0" dirty="0">
                <a:solidFill>
                  <a:srgbClr val="33333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・ストーリー仕立てにする</a:t>
            </a:r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915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D950F0EC-6206-4B93-B969-E12B62845A13.jpeg" descr="D950F0EC-6206-4B93-B969-E12B62845A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33" y="1387812"/>
            <a:ext cx="3551813" cy="2367876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ショートムービプラットフォーム TikTok（中国版 TikTok ：douyin）の強みとは？"/>
          <p:cNvSpPr txBox="1">
            <a:spLocks noGrp="1"/>
          </p:cNvSpPr>
          <p:nvPr>
            <p:ph type="title"/>
          </p:nvPr>
        </p:nvSpPr>
        <p:spPr>
          <a:xfrm>
            <a:off x="442545" y="109213"/>
            <a:ext cx="6838633" cy="265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kumimoji="1" lang="ja-JP" altLang="en-US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４．２　</a:t>
            </a:r>
            <a:r>
              <a:rPr kumimoji="1" kern="12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認知拡大・興味促進が必要</a:t>
            </a:r>
            <a:endParaRPr kumimoji="1" kern="12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21" name="Google Shape;143;p21"/>
          <p:cNvSpPr txBox="1"/>
          <p:nvPr/>
        </p:nvSpPr>
        <p:spPr>
          <a:xfrm>
            <a:off x="281364" y="1348769"/>
            <a:ext cx="5067793" cy="219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 sz="1800" b="1">
                <a:solidFill>
                  <a:srgbClr val="000000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メーカー</a:t>
            </a:r>
            <a:r>
              <a:rPr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の目的は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、”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買ってもらうこと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r>
              <a:rPr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その為にまず最初にすることはなんですか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r>
              <a:rPr sz="3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sz="31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認知」</a:t>
            </a:r>
            <a:r>
              <a:rPr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してもらうことです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  <a:p>
            <a:pPr defTabSz="514350">
              <a:defRPr sz="1800" b="1">
                <a:solidFill>
                  <a:srgbClr val="000000"/>
                </a:solidFill>
              </a:defRPr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2" name="Google Shape;143;p21"/>
          <p:cNvSpPr txBox="1"/>
          <p:nvPr/>
        </p:nvSpPr>
        <p:spPr>
          <a:xfrm>
            <a:off x="1753336" y="4500457"/>
            <a:ext cx="6127283" cy="328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defTabSz="514350">
              <a:defRPr sz="1800" b="1">
                <a:solidFill>
                  <a:srgbClr val="FF0000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まず、知ってもらわないと、興味も持ってもらえない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ショートムービプラットフォーム TikTok（中国版 TikTok ：douyin）って一体何？"/>
          <p:cNvSpPr txBox="1">
            <a:spLocks noGrp="1"/>
          </p:cNvSpPr>
          <p:nvPr>
            <p:ph type="title"/>
          </p:nvPr>
        </p:nvSpPr>
        <p:spPr>
          <a:xfrm>
            <a:off x="994016" y="82583"/>
            <a:ext cx="6321183" cy="26597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kumimoji="1" lang="ja-JP" altLang="en-US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４．３　</a:t>
            </a:r>
            <a:r>
              <a:rPr kumimoji="1" kern="12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中国版</a:t>
            </a:r>
            <a:r>
              <a:rPr kumimoji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　TikTok </a:t>
            </a:r>
            <a:r>
              <a:rPr kumimoji="1" kern="12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と言われるdouyinはご存知ですか</a:t>
            </a:r>
            <a:r>
              <a:rPr kumimoji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？</a:t>
            </a:r>
          </a:p>
        </p:txBody>
      </p:sp>
      <p:pic>
        <p:nvPicPr>
          <p:cNvPr id="925" name="Google Shape;144;p21" descr="Google Shape;144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24" y="628163"/>
            <a:ext cx="1601689" cy="882916"/>
          </a:xfrm>
          <a:prstGeom prst="rect">
            <a:avLst/>
          </a:prstGeom>
          <a:ln w="12700">
            <a:miter lim="400000"/>
          </a:ln>
        </p:spPr>
      </p:pic>
      <p:sp>
        <p:nvSpPr>
          <p:cNvPr id="926" name="Google Shape;143;p21"/>
          <p:cNvSpPr txBox="1"/>
          <p:nvPr/>
        </p:nvSpPr>
        <p:spPr>
          <a:xfrm>
            <a:off x="1110262" y="3886734"/>
            <a:ext cx="7111018" cy="60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 sz="1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douyinは中国だけで使われている中国版tiktokでユーザーは</a:t>
            </a:r>
            <a:r>
              <a:rPr u="sng">
                <a:latin typeface="游ゴシック" panose="020B0400000000000000" pitchFamily="50" charset="-128"/>
                <a:ea typeface="游ゴシック" panose="020B0400000000000000" pitchFamily="50" charset="-128"/>
              </a:rPr>
              <a:t>6.8億人</a:t>
            </a:r>
          </a:p>
        </p:txBody>
      </p:sp>
      <p:sp>
        <p:nvSpPr>
          <p:cNvPr id="927" name="Google Shape;143;p21"/>
          <p:cNvSpPr txBox="1"/>
          <p:nvPr/>
        </p:nvSpPr>
        <p:spPr>
          <a:xfrm>
            <a:off x="3749526" y="1567181"/>
            <a:ext cx="4261288" cy="142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>
                <a:solidFill>
                  <a:srgbClr val="000000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数秒〜最大15分（中国以外は3分まで）の動画を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b="1">
                <a:solidFill>
                  <a:srgbClr val="000000"/>
                </a:solidFill>
              </a:defRPr>
            </a:pPr>
            <a:endParaRPr sz="9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b="1">
                <a:solidFill>
                  <a:srgbClr val="000000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”投稿”　”共有”　”視聴”して楽しめる！</a:t>
            </a:r>
          </a:p>
          <a:p>
            <a:pPr defTabSz="514350">
              <a:defRPr b="1">
                <a:solidFill>
                  <a:srgbClr val="FF0000"/>
                </a:solidFill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b="1">
                <a:solidFill>
                  <a:srgbClr val="FF0000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ショートムービー</a:t>
            </a:r>
            <a:r>
              <a:rPr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プラットフォーム！</a:t>
            </a:r>
          </a:p>
          <a:p>
            <a:pPr defTabSz="514350">
              <a:defRPr b="1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000" b="1">
                <a:solidFill>
                  <a:srgbClr val="000000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＊TikTokは、中国以外の世界各地で5億人のユーザー</a:t>
            </a:r>
          </a:p>
        </p:txBody>
      </p:sp>
      <p:pic>
        <p:nvPicPr>
          <p:cNvPr id="92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64" y="1810167"/>
            <a:ext cx="2525213" cy="1888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図 7" descr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38480"/>
            <a:ext cx="7429501" cy="4378960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ショートムービプラットフォーム TikTok（中国版 TikTok ：douyin）の強みとは？"/>
          <p:cNvSpPr txBox="1">
            <a:spLocks noGrp="1"/>
          </p:cNvSpPr>
          <p:nvPr>
            <p:ph type="title"/>
          </p:nvPr>
        </p:nvSpPr>
        <p:spPr>
          <a:xfrm>
            <a:off x="1041986" y="109213"/>
            <a:ext cx="5687380" cy="265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kumimoji="1" lang="ja-JP" altLang="en-US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４．４　</a:t>
            </a:r>
            <a:r>
              <a:rPr kumimoji="1" kern="12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douyinの強みとは</a:t>
            </a:r>
            <a:r>
              <a:rPr kumimoji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？</a:t>
            </a:r>
          </a:p>
        </p:txBody>
      </p:sp>
      <p:sp>
        <p:nvSpPr>
          <p:cNvPr id="932" name="Google Shape;143;p21"/>
          <p:cNvSpPr txBox="1"/>
          <p:nvPr/>
        </p:nvSpPr>
        <p:spPr>
          <a:xfrm>
            <a:off x="2422235" y="1714793"/>
            <a:ext cx="4307132" cy="17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①ユーザーにマッチした動画の提供</a:t>
            </a:r>
          </a:p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②短尺動画でいつでも気軽に見れる</a:t>
            </a:r>
          </a:p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1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③拡散力を爆発させる各種機能を実装</a:t>
            </a:r>
          </a:p>
        </p:txBody>
      </p:sp>
      <p:sp>
        <p:nvSpPr>
          <p:cNvPr id="933" name="Google Shape;143;p21"/>
          <p:cNvSpPr txBox="1"/>
          <p:nvPr/>
        </p:nvSpPr>
        <p:spPr>
          <a:xfrm>
            <a:off x="1753336" y="4500457"/>
            <a:ext cx="6127283" cy="328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defTabSz="514350">
              <a:defRPr sz="1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より気軽に、よりたくさん見視聴し、拡散までできる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34" name="Google Shape;144;p21" descr="Google Shape;144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3" y="559173"/>
            <a:ext cx="1601689" cy="882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599441"/>
            <a:ext cx="7399338" cy="42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【TikTok（中国版 TikTok ：douyin）〜高い拡散力を生む３つの特性〜】①独自のレコメンドシステム"/>
          <p:cNvSpPr txBox="1">
            <a:spLocks noGrp="1"/>
          </p:cNvSpPr>
          <p:nvPr>
            <p:ph type="title"/>
          </p:nvPr>
        </p:nvSpPr>
        <p:spPr>
          <a:xfrm>
            <a:off x="1027311" y="184937"/>
            <a:ext cx="5687379" cy="2659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106">
              <a:lnSpc>
                <a:spcPct val="100000"/>
              </a:lnSpc>
              <a:defRPr sz="624" b="1"/>
            </a:pPr>
            <a:r>
              <a:rPr kumimoji="1" lang="ja-JP" altLang="en-US" sz="20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４．５　</a:t>
            </a:r>
            <a:r>
              <a:rPr kumimoji="1" sz="20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douyinの3つのポイント</a:t>
            </a:r>
            <a:br>
              <a:rPr sz="700" dirty="0"/>
            </a:br>
            <a:endParaRPr sz="700" dirty="0"/>
          </a:p>
        </p:txBody>
      </p:sp>
      <p:sp>
        <p:nvSpPr>
          <p:cNvPr id="938" name="Google Shape;143;p21"/>
          <p:cNvSpPr txBox="1"/>
          <p:nvPr/>
        </p:nvSpPr>
        <p:spPr>
          <a:xfrm>
            <a:off x="954701" y="675030"/>
            <a:ext cx="6259871" cy="339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 sz="11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①ユーザーにマッチした動画の提供</a:t>
            </a:r>
          </a:p>
          <a:p>
            <a:pPr defTabSz="514350">
              <a:defRPr sz="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送り手が新規のファンにリーチできる</a:t>
            </a:r>
          </a:p>
          <a:p>
            <a:pPr defTabSz="51435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機械学習によって解析され、ユーザーが興味を持ちそうな動画を表示</a:t>
            </a:r>
          </a:p>
          <a:p>
            <a:pPr defTabSz="51435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※中国では、初めての投稿が100万回再生されることも稀ではない</a:t>
            </a:r>
            <a:r>
              <a:rPr sz="90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  <a:p>
            <a:pPr defTabSz="514350">
              <a:defRPr sz="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9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>
              <a:defRPr sz="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9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11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②短尺動画でいつでも気軽に見れる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15秒の短尺動画からスタート可能</a:t>
            </a: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移動や待ち時間などの隙間時間で楽しめる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スマホでの視聴を意識して、縦スクロールで次のコンテンツに簡単に飛ぶことができる仕様で”数多くの動画に触れられる“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11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③拡散力を爆発させる各種機能を実装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ハッシュタグ「＃〇〇」をタップするだけで、同じ系統動画が見られる機能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【ユーザーメリット】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似た動画をたくさん見たいという時に、便利。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【投稿側メリット】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フォローされていない人に閲覧してもらえるチャンスにもつながる。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ユーザーに「自分でも気づいていなかった関心のある動画に」出会って頂くことで、</a:t>
            </a:r>
            <a:endParaRPr sz="90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11480">
              <a:defRPr sz="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消費へと行動を移すのが、これまでのSNSとは違った” douyin”売れ”につながっていく。</a:t>
            </a:r>
          </a:p>
        </p:txBody>
      </p:sp>
      <p:sp>
        <p:nvSpPr>
          <p:cNvPr id="939" name="Google Shape;143;p21"/>
          <p:cNvSpPr txBox="1"/>
          <p:nvPr/>
        </p:nvSpPr>
        <p:spPr>
          <a:xfrm>
            <a:off x="2435251" y="4381715"/>
            <a:ext cx="5220077" cy="328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defTabSz="514350">
              <a:defRPr sz="1800" b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テクノロジーと人が融合したサービス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498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４．６　実例１　日本漫游酱におけるブランディング</a:t>
            </a:r>
          </a:p>
        </p:txBody>
      </p:sp>
      <p:sp>
        <p:nvSpPr>
          <p:cNvPr id="10" name="Google Shape;677;p60">
            <a:extLst>
              <a:ext uri="{FF2B5EF4-FFF2-40B4-BE49-F238E27FC236}">
                <a16:creationId xmlns:a16="http://schemas.microsoft.com/office/drawing/2014/main" id="{822C7FE5-EC8E-4406-A7AD-FEF0C2775E9F}"/>
              </a:ext>
            </a:extLst>
          </p:cNvPr>
          <p:cNvSpPr txBox="1"/>
          <p:nvPr/>
        </p:nvSpPr>
        <p:spPr>
          <a:xfrm>
            <a:off x="510139" y="654511"/>
            <a:ext cx="836421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日本漫游酱は日本のアニメや漫画に関連する情報を紹介</a:t>
            </a:r>
            <a:endParaRPr kumimoji="0" lang="en-US" altLang="ja-JP" sz="11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平均再生回数：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51,000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 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最高再生回数：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620,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000  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平均いいね数：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2,500  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動画総数：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100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　フォロワー数　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7,100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https://x.gd/sx7Ug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(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日本の漫画・アニメに関する情報を紹介　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2021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年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10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月開始　　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2021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年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12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月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25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日時点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C947621-4503-4EE3-9DFB-ED4DF2B45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64" y="1489791"/>
            <a:ext cx="1477130" cy="31970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256928C-84EF-4A75-A239-81EA7D0CD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91" y="1404158"/>
            <a:ext cx="1545934" cy="33459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E04B8A0-DE8C-4684-B542-8CA282094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98" y="1455169"/>
            <a:ext cx="1564657" cy="33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95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90477" y="5002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自己紹介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1E7844-FDE2-42FB-A8E0-20DC625DD00A}"/>
              </a:ext>
            </a:extLst>
          </p:cNvPr>
          <p:cNvSpPr txBox="1"/>
          <p:nvPr/>
        </p:nvSpPr>
        <p:spPr>
          <a:xfrm>
            <a:off x="629920" y="1252687"/>
            <a:ext cx="8163560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・上海出身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kern="1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・クレソン株式会社で</a:t>
            </a:r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「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モテナス日本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」サービス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で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富裕層向け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インバウンド担当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kern="1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</a:t>
            </a:r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「モテナス日本」における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中国</a:t>
            </a:r>
            <a:r>
              <a:rPr lang="en-US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SNS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の運用で培ったノウハウを活用して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　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中国版</a:t>
            </a:r>
            <a:r>
              <a:rPr lang="en-US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tiktok(douyin)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や</a:t>
            </a:r>
            <a:r>
              <a:rPr lang="en-US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red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で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日本の漫画・アニメにまつわる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日本漫游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 panose="020B0604030504040204" pitchFamily="34" charset="-120"/>
              </a:rPr>
              <a:t>酱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を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アカウント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運用。</a:t>
            </a:r>
            <a:endParaRPr lang="ja-JP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　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また中国版</a:t>
            </a:r>
            <a:r>
              <a:rPr lang="en-US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tiktok(douyin)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で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日本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 panose="020B0604030504040204" pitchFamily="34" charset="-120"/>
              </a:rPr>
              <a:t>咚咚酱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では日本の地方</a:t>
            </a:r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の名所</a:t>
            </a:r>
            <a:r>
              <a:rPr lang="ja-JP" altLang="ja-JP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rPr>
              <a:t>を紹介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游ゴシック" panose="020B0400000000000000" pitchFamily="50" charset="-128"/>
            </a:endParaRPr>
          </a:p>
          <a:p>
            <a:endParaRPr lang="en-US" altLang="ja-JP" kern="1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その他、</a:t>
            </a:r>
            <a:endParaRPr lang="en-US" altLang="ja-JP" kern="1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・医療ツーリズム資格</a:t>
            </a:r>
          </a:p>
          <a:p>
            <a:r>
              <a:rPr lang="ja-JP" altLang="en-US" sz="1400" kern="100" dirty="0">
                <a:solidFill>
                  <a:schemeClr val="tx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・ワインソムリエ資格</a:t>
            </a:r>
            <a:endParaRPr lang="en-US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kern="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・料理研究家</a:t>
            </a:r>
            <a:endParaRPr lang="ja-JP" altLang="en-US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solidFill>
                <a:schemeClr val="tx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867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４．７　実例１　日本漫游酱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424797-C31C-4EC9-8188-819C46021D42}"/>
              </a:ext>
            </a:extLst>
          </p:cNvPr>
          <p:cNvSpPr txBox="1"/>
          <p:nvPr/>
        </p:nvSpPr>
        <p:spPr>
          <a:xfrm>
            <a:off x="2235200" y="2061143"/>
            <a:ext cx="5027017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日本漫游酱の動画：王様ランキング、鬼滅の刃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のガチャガチャ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再生回数：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71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0,239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、いいね：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49,000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2"/>
              </a:rPr>
              <a:t>https://00m.in/ujgWV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3460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４．８　実例２　日本咚咚酱におけるブランディング</a:t>
            </a:r>
          </a:p>
        </p:txBody>
      </p:sp>
      <p:sp>
        <p:nvSpPr>
          <p:cNvPr id="7" name="Google Shape;677;p60">
            <a:extLst>
              <a:ext uri="{FF2B5EF4-FFF2-40B4-BE49-F238E27FC236}">
                <a16:creationId xmlns:a16="http://schemas.microsoft.com/office/drawing/2014/main" id="{84D6DD1D-D055-46CD-81DE-0A3423FA0258}"/>
              </a:ext>
            </a:extLst>
          </p:cNvPr>
          <p:cNvSpPr txBox="1"/>
          <p:nvPr/>
        </p:nvSpPr>
        <p:spPr>
          <a:xfrm>
            <a:off x="499444" y="796850"/>
            <a:ext cx="836421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日本咚咚酱は日本の地方の名所などをショート動画で紹介</a:t>
            </a:r>
            <a:endParaRPr kumimoji="0" lang="en-US" altLang="ja-JP" sz="11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平均再生回数：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2300  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最高再生回数：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11000  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平均いいね数：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150  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動画総数：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80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　フォロワー数　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11800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https://x.gd/yaIR4</a:t>
            </a:r>
            <a:r>
              <a:rPr lang="ja-JP" altLang="en-US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日本の地方を紹介　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2021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年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10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月開始　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2021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年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12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月</a:t>
            </a: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25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日時点</a:t>
            </a:r>
            <a:r>
              <a:rPr lang="en-US" altLang="ja-JP" sz="11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A0038A-BC47-4F26-ADE0-BED9490FEA8E}"/>
              </a:ext>
            </a:extLst>
          </p:cNvPr>
          <p:cNvGrpSpPr/>
          <p:nvPr/>
        </p:nvGrpSpPr>
        <p:grpSpPr>
          <a:xfrm>
            <a:off x="1326834" y="1725679"/>
            <a:ext cx="6377409" cy="3146692"/>
            <a:chOff x="884186" y="1279804"/>
            <a:chExt cx="6895303" cy="335532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26F8FB6-AA21-4F36-9B16-9D7A8F4DB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86" y="1279804"/>
              <a:ext cx="1545209" cy="33444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4BA9BE9-2866-4F20-ADF7-9A6A9A57F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45" y="1290732"/>
              <a:ext cx="1545209" cy="334440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DB77539-B035-4B50-BBA5-E767E01C7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221" y="1279804"/>
              <a:ext cx="1545209" cy="33444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9D8C474-E3BD-4ED4-AA2A-74D2D3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280" y="1279804"/>
              <a:ext cx="1545209" cy="334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332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４．９　実例２　日本咚咚酱の動画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424797-C31C-4EC9-8188-819C46021D42}"/>
              </a:ext>
            </a:extLst>
          </p:cNvPr>
          <p:cNvSpPr txBox="1"/>
          <p:nvPr/>
        </p:nvSpPr>
        <p:spPr>
          <a:xfrm>
            <a:off x="2275840" y="1456623"/>
            <a:ext cx="5562420" cy="2154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douyin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youtube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の比較動画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Douyin 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日本咚咚酱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の動画：南魚沼 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再生回数：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21,000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、いいね：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737)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2"/>
              </a:rPr>
              <a:t>https://urlzs.com/QvyH8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Youtube 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南魚沼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再生回数：5,713、いいね：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https://www.youtube.com/watch?v=blTaiK1RJko&amp;t=19s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9947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４．１０　ブランディングで苦労した点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1C3B26-F700-4F8B-B22C-9E297F4860BE}"/>
              </a:ext>
            </a:extLst>
          </p:cNvPr>
          <p:cNvSpPr txBox="1"/>
          <p:nvPr/>
        </p:nvSpPr>
        <p:spPr>
          <a:xfrm>
            <a:off x="2443480" y="1771583"/>
            <a:ext cx="4744889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・中国人の心に刺さるシナリオの作成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・数ある情報を分かり易く絞り込むこと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・動画の時間をできるだけ短くすること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長くて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秒～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225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142;p21"/>
          <p:cNvSpPr txBox="1"/>
          <p:nvPr/>
        </p:nvSpPr>
        <p:spPr>
          <a:xfrm>
            <a:off x="-7664" y="-2540818"/>
            <a:ext cx="762415" cy="297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800">
                <a:solidFill>
                  <a:srgbClr val="000000"/>
                </a:solidFill>
              </a:defRPr>
            </a:lvl1pPr>
          </a:lstStyle>
          <a:p>
            <a:r>
              <a:t>延迟符</a:t>
            </a:r>
          </a:p>
        </p:txBody>
      </p:sp>
      <p:sp>
        <p:nvSpPr>
          <p:cNvPr id="943" name="Google Shape;143;p21"/>
          <p:cNvSpPr txBox="1"/>
          <p:nvPr/>
        </p:nvSpPr>
        <p:spPr>
          <a:xfrm>
            <a:off x="2297221" y="842597"/>
            <a:ext cx="4369013" cy="25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200">
                <a:solidFill>
                  <a:srgbClr val="000000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douyinは中国だけで使われている中国版tiktok</a:t>
            </a:r>
          </a:p>
        </p:txBody>
      </p:sp>
      <p:pic>
        <p:nvPicPr>
          <p:cNvPr id="944" name="Google Shape;144;p21" descr="Google Shape;144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47" y="669293"/>
            <a:ext cx="1020298" cy="562428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Google Shape;145;p21"/>
          <p:cNvSpPr/>
          <p:nvPr/>
        </p:nvSpPr>
        <p:spPr>
          <a:xfrm>
            <a:off x="1068514" y="1844536"/>
            <a:ext cx="1503804" cy="1978190"/>
          </a:xfrm>
          <a:prstGeom prst="rect">
            <a:avLst/>
          </a:prstGeom>
          <a:solidFill>
            <a:srgbClr val="4472C4">
              <a:alpha val="23921"/>
            </a:srgbClr>
          </a:solidFill>
          <a:ln w="3175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algn="ctr" defTabSz="685800">
              <a:defRPr sz="1200">
                <a:solidFill>
                  <a:srgbClr val="262626"/>
                </a:solidFill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6" name="Google Shape;146;p21"/>
          <p:cNvSpPr/>
          <p:nvPr/>
        </p:nvSpPr>
        <p:spPr>
          <a:xfrm>
            <a:off x="1065146" y="2357683"/>
            <a:ext cx="1510537" cy="6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7" name="Google Shape;147;p21"/>
          <p:cNvSpPr txBox="1"/>
          <p:nvPr/>
        </p:nvSpPr>
        <p:spPr>
          <a:xfrm>
            <a:off x="1051856" y="2010860"/>
            <a:ext cx="141913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685800">
              <a:defRPr sz="1200" b="1">
                <a:solidFill>
                  <a:srgbClr val="262626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サーバー</a:t>
            </a:r>
          </a:p>
        </p:txBody>
      </p:sp>
      <p:sp>
        <p:nvSpPr>
          <p:cNvPr id="948" name="Google Shape;148;p21"/>
          <p:cNvSpPr txBox="1"/>
          <p:nvPr/>
        </p:nvSpPr>
        <p:spPr>
          <a:xfrm>
            <a:off x="1130682" y="2443719"/>
            <a:ext cx="1327709" cy="106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685800">
              <a:lnSpc>
                <a:spcPct val="130000"/>
              </a:lnSpc>
              <a:defRPr sz="900">
                <a:solidFill>
                  <a:srgbClr val="262626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TiktokとDouyinのサーバーが全く違います。</a:t>
            </a:r>
            <a:r>
              <a:rPr b="1">
                <a:latin typeface="游ゴシック" panose="020B0400000000000000" pitchFamily="50" charset="-128"/>
                <a:ea typeface="游ゴシック" panose="020B0400000000000000" pitchFamily="50" charset="-128"/>
              </a:rPr>
              <a:t>Tiktokでは</a:t>
            </a: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海外のユーザーがでますけど、</a:t>
            </a:r>
            <a:r>
              <a:rPr b="1">
                <a:latin typeface="游ゴシック" panose="020B0400000000000000" pitchFamily="50" charset="-128"/>
                <a:ea typeface="游ゴシック" panose="020B0400000000000000" pitchFamily="50" charset="-128"/>
              </a:rPr>
              <a:t>中国のユーザーがほどんとん出ないです</a:t>
            </a: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sp>
        <p:nvSpPr>
          <p:cNvPr id="949" name="Google Shape;149;p21"/>
          <p:cNvSpPr/>
          <p:nvPr/>
        </p:nvSpPr>
        <p:spPr>
          <a:xfrm>
            <a:off x="2905760" y="1847943"/>
            <a:ext cx="1510538" cy="1971371"/>
          </a:xfrm>
          <a:prstGeom prst="rect">
            <a:avLst/>
          </a:prstGeom>
          <a:solidFill>
            <a:srgbClr val="4472C4">
              <a:alpha val="23921"/>
            </a:srgbClr>
          </a:solidFill>
          <a:ln w="3175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algn="ctr" defTabSz="685800">
              <a:defRPr sz="1200">
                <a:solidFill>
                  <a:srgbClr val="262626"/>
                </a:solidFill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0" name="Google Shape;150;p21"/>
          <p:cNvSpPr/>
          <p:nvPr/>
        </p:nvSpPr>
        <p:spPr>
          <a:xfrm>
            <a:off x="2905760" y="2352972"/>
            <a:ext cx="1510538" cy="6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1" name="Google Shape;151;p21"/>
          <p:cNvSpPr txBox="1"/>
          <p:nvPr/>
        </p:nvSpPr>
        <p:spPr>
          <a:xfrm>
            <a:off x="2940528" y="2010860"/>
            <a:ext cx="141913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685800">
              <a:defRPr sz="1200" b="1">
                <a:solidFill>
                  <a:srgbClr val="262626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ユーザー数</a:t>
            </a:r>
          </a:p>
        </p:txBody>
      </p:sp>
      <p:sp>
        <p:nvSpPr>
          <p:cNvPr id="952" name="Google Shape;152;p21"/>
          <p:cNvSpPr txBox="1"/>
          <p:nvPr/>
        </p:nvSpPr>
        <p:spPr>
          <a:xfrm>
            <a:off x="3016318" y="2899080"/>
            <a:ext cx="1133629" cy="34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685800">
              <a:lnSpc>
                <a:spcPct val="130000"/>
              </a:lnSpc>
              <a:defRPr sz="900">
                <a:solidFill>
                  <a:srgbClr val="262626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Tiktokは５億人</a:t>
            </a:r>
          </a:p>
          <a:p>
            <a:pPr algn="ctr" defTabSz="685800">
              <a:lnSpc>
                <a:spcPct val="130000"/>
              </a:lnSpc>
              <a:defRPr sz="900">
                <a:solidFill>
                  <a:srgbClr val="262626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「Douyin」は6.8</a:t>
            </a:r>
            <a:r>
              <a:rPr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億人</a:t>
            </a: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</a:p>
        </p:txBody>
      </p:sp>
      <p:sp>
        <p:nvSpPr>
          <p:cNvPr id="953" name="Google Shape;153;p21"/>
          <p:cNvSpPr/>
          <p:nvPr/>
        </p:nvSpPr>
        <p:spPr>
          <a:xfrm>
            <a:off x="4693734" y="1841125"/>
            <a:ext cx="1510539" cy="1971371"/>
          </a:xfrm>
          <a:prstGeom prst="rect">
            <a:avLst/>
          </a:prstGeom>
          <a:solidFill>
            <a:srgbClr val="4472C4">
              <a:alpha val="23921"/>
            </a:srgbClr>
          </a:solidFill>
          <a:ln w="3175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algn="ctr" defTabSz="685800">
              <a:defRPr sz="1200">
                <a:solidFill>
                  <a:srgbClr val="262626"/>
                </a:solidFill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4" name="Google Shape;154;p21"/>
          <p:cNvSpPr/>
          <p:nvPr/>
        </p:nvSpPr>
        <p:spPr>
          <a:xfrm>
            <a:off x="4716074" y="2352972"/>
            <a:ext cx="1510539" cy="6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5" name="Google Shape;155;p21"/>
          <p:cNvSpPr txBox="1"/>
          <p:nvPr/>
        </p:nvSpPr>
        <p:spPr>
          <a:xfrm>
            <a:off x="4716074" y="1956392"/>
            <a:ext cx="141913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685800">
              <a:defRPr sz="1200" b="1">
                <a:solidFill>
                  <a:srgbClr val="262626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機能</a:t>
            </a:r>
          </a:p>
        </p:txBody>
      </p:sp>
      <p:sp>
        <p:nvSpPr>
          <p:cNvPr id="956" name="Google Shape;156;p21"/>
          <p:cNvSpPr txBox="1"/>
          <p:nvPr/>
        </p:nvSpPr>
        <p:spPr>
          <a:xfrm>
            <a:off x="4714433" y="2518778"/>
            <a:ext cx="1433256" cy="88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685800">
              <a:lnSpc>
                <a:spcPct val="130000"/>
              </a:lnSpc>
              <a:defRPr sz="900">
                <a:solidFill>
                  <a:srgbClr val="262626"/>
                </a:solidFill>
              </a:defRPr>
            </a:pP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システムほぼ一緒だが、</a:t>
            </a:r>
            <a:r>
              <a:rPr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「Douyin」は最先端です</a:t>
            </a:r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。生配信機能やコメントでGIFが使えるなど先行して色んな機能が使えます。</a:t>
            </a:r>
          </a:p>
        </p:txBody>
      </p:sp>
      <p:sp>
        <p:nvSpPr>
          <p:cNvPr id="957" name="Google Shape;157;p21"/>
          <p:cNvSpPr/>
          <p:nvPr/>
        </p:nvSpPr>
        <p:spPr>
          <a:xfrm>
            <a:off x="6562221" y="1832274"/>
            <a:ext cx="1510539" cy="1971371"/>
          </a:xfrm>
          <a:prstGeom prst="rect">
            <a:avLst/>
          </a:prstGeom>
          <a:solidFill>
            <a:srgbClr val="4472C4">
              <a:alpha val="23921"/>
            </a:srgbClr>
          </a:solidFill>
          <a:ln w="3175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algn="ctr" defTabSz="685800">
              <a:defRPr sz="1200">
                <a:solidFill>
                  <a:srgbClr val="262626"/>
                </a:solidFill>
              </a:defRPr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8" name="Google Shape;158;p21"/>
          <p:cNvSpPr/>
          <p:nvPr/>
        </p:nvSpPr>
        <p:spPr>
          <a:xfrm>
            <a:off x="6562220" y="2318841"/>
            <a:ext cx="1510539" cy="6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9" name="Google Shape;159;p21"/>
          <p:cNvSpPr txBox="1"/>
          <p:nvPr/>
        </p:nvSpPr>
        <p:spPr>
          <a:xfrm>
            <a:off x="6575851" y="1958051"/>
            <a:ext cx="141913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685800">
              <a:defRPr sz="1200" b="1">
                <a:solidFill>
                  <a:srgbClr val="262626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収益化</a:t>
            </a:r>
          </a:p>
        </p:txBody>
      </p:sp>
      <p:sp>
        <p:nvSpPr>
          <p:cNvPr id="960" name="Google Shape;160;p21"/>
          <p:cNvSpPr txBox="1"/>
          <p:nvPr/>
        </p:nvSpPr>
        <p:spPr>
          <a:xfrm>
            <a:off x="6603303" y="2411783"/>
            <a:ext cx="1428373" cy="106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685800">
              <a:lnSpc>
                <a:spcPct val="130000"/>
              </a:lnSpc>
              <a:defRPr sz="900">
                <a:solidFill>
                  <a:srgbClr val="262626"/>
                </a:solidFill>
              </a:defRPr>
            </a:pP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一番Tiktokと大きな違いDouyinは</a:t>
            </a:r>
            <a:r>
              <a:rPr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ができます。他にも</a:t>
            </a:r>
            <a:r>
              <a:rPr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マーケティングコンサルティング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広告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ライブ配信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により収益が得ることができます。</a:t>
            </a:r>
          </a:p>
        </p:txBody>
      </p:sp>
      <p:sp>
        <p:nvSpPr>
          <p:cNvPr id="961" name="Google Shape;161;p21"/>
          <p:cNvSpPr txBox="1"/>
          <p:nvPr/>
        </p:nvSpPr>
        <p:spPr>
          <a:xfrm>
            <a:off x="394924" y="4104851"/>
            <a:ext cx="8572374" cy="62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defTabSz="685800">
              <a:defRPr sz="1200">
                <a:solidFill>
                  <a:srgbClr val="000000"/>
                </a:solidFill>
              </a:defRPr>
            </a:pPr>
            <a:r>
              <a:rPr lang="en-US" altLang="ja-JP" dirty="0"/>
              <a:t>EC</a:t>
            </a:r>
            <a:r>
              <a:rPr lang="ja-JP" altLang="en-US" dirty="0"/>
              <a:t>やライブコマースが可能で、</a:t>
            </a:r>
            <a:r>
              <a:rPr lang="en-US" altLang="ja-JP" dirty="0"/>
              <a:t>douyin</a:t>
            </a:r>
            <a:r>
              <a:rPr lang="ja-JP" altLang="en-US" dirty="0"/>
              <a:t>上で無い商品は無いと言われています。</a:t>
            </a:r>
            <a:endParaRPr lang="en-US" dirty="0"/>
          </a:p>
          <a:p>
            <a:pPr defTabSz="685800">
              <a:defRPr sz="1200">
                <a:solidFill>
                  <a:srgbClr val="000000"/>
                </a:solidFill>
              </a:defRPr>
            </a:pPr>
            <a:r>
              <a:rPr dirty="0" err="1"/>
              <a:t>日本のTikTokアプリにはない機能が備わっています</a:t>
            </a:r>
            <a:endParaRPr dirty="0"/>
          </a:p>
          <a:p>
            <a:pPr defTabSz="685800">
              <a:defRPr sz="1200">
                <a:solidFill>
                  <a:srgbClr val="000000"/>
                </a:solidFill>
              </a:defRPr>
            </a:pPr>
            <a:r>
              <a:rPr dirty="0" err="1"/>
              <a:t>中国版TikTokのほうが機能性が高いため、マーケティングの使い道も豊富です</a:t>
            </a:r>
            <a:r>
              <a:rPr dirty="0"/>
              <a:t>。</a:t>
            </a:r>
          </a:p>
        </p:txBody>
      </p:sp>
      <p:sp>
        <p:nvSpPr>
          <p:cNvPr id="962" name="Google Shape;162;p21"/>
          <p:cNvSpPr txBox="1"/>
          <p:nvPr/>
        </p:nvSpPr>
        <p:spPr>
          <a:xfrm>
            <a:off x="1092887" y="1486124"/>
            <a:ext cx="3376944" cy="25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1200">
                <a:solidFill>
                  <a:srgbClr val="000000"/>
                </a:solidFill>
              </a:defRPr>
            </a:lvl1pPr>
          </a:lstStyle>
          <a:p>
            <a:r>
              <a:rPr>
                <a:latin typeface="游ゴシック" panose="020B0400000000000000" pitchFamily="50" charset="-128"/>
                <a:ea typeface="游ゴシック" panose="020B0400000000000000" pitchFamily="50" charset="-128"/>
              </a:rPr>
              <a:t>douyinとtiktokの違い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4EED3C6-FDB2-428C-B94D-7D76756893BC}"/>
              </a:ext>
            </a:extLst>
          </p:cNvPr>
          <p:cNvSpPr/>
          <p:nvPr/>
        </p:nvSpPr>
        <p:spPr>
          <a:xfrm>
            <a:off x="411077" y="50021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４．１１　douyinとtiktokの違い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 animBg="1" advAuto="0"/>
      <p:bldP spid="945" grpId="0" animBg="1" advAuto="0"/>
      <p:bldP spid="946" grpId="0" animBg="1" advAuto="0"/>
      <p:bldP spid="947" grpId="0" animBg="1" advAuto="0"/>
      <p:bldP spid="948" grpId="0" animBg="1" advAuto="0"/>
      <p:bldP spid="949" grpId="0" animBg="1" advAuto="0"/>
      <p:bldP spid="950" grpId="0" animBg="1" advAuto="0"/>
      <p:bldP spid="951" grpId="0" animBg="1" advAuto="0"/>
      <p:bldP spid="952" grpId="0" animBg="1" advAuto="0"/>
      <p:bldP spid="953" grpId="0" animBg="1" advAuto="0"/>
      <p:bldP spid="954" grpId="0" animBg="1" advAuto="0"/>
      <p:bldP spid="955" grpId="0" animBg="1" advAuto="0"/>
      <p:bldP spid="956" grpId="0" animBg="1" advAuto="0"/>
      <p:bldP spid="957" grpId="0" animBg="1" advAuto="0"/>
      <p:bldP spid="958" grpId="0" animBg="1" advAuto="0"/>
      <p:bldP spid="959" grpId="0" animBg="1" advAuto="0"/>
      <p:bldP spid="96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４．１３　ライブコマースとは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0A2236-3A70-4323-A883-76F0AED90D1D}"/>
              </a:ext>
            </a:extLst>
          </p:cNvPr>
          <p:cNvSpPr txBox="1"/>
          <p:nvPr/>
        </p:nvSpPr>
        <p:spPr>
          <a:xfrm flipH="1">
            <a:off x="574035" y="995680"/>
            <a:ext cx="8493764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・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SNS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等のライブ配信によって、直接ユーザーとコミュニケーションを取りながら、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商品を販売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・例えば、リアルタイムで商品を紹介しながら、チャットで質問が来ると、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チャット名を呼び掛けて質問に答える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例：　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さん質問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チャット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：他に色はありますか？　他の形はありますか？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→　ライバー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リアルタイム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さん色は他に赤と青があります。他の形は四角のものがあります。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・中国におけるライブコマース市場は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19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兆円</a:t>
            </a:r>
          </a:p>
        </p:txBody>
      </p:sp>
    </p:spTree>
    <p:extLst>
      <p:ext uri="{BB962C8B-B14F-4D97-AF65-F5344CB8AC3E}">
        <p14:creationId xmlns:p14="http://schemas.microsoft.com/office/powerpoint/2010/main" val="163671279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778354" y="178814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  <a:latin typeface="+mj-ea"/>
                <a:ea typeface="+mj-ea"/>
              </a:rPr>
              <a:t>5</a:t>
            </a:r>
            <a:r>
              <a:rPr lang="ja-JP" altLang="ja-JP" sz="2400" dirty="0">
                <a:solidFill>
                  <a:schemeClr val="tx2"/>
                </a:solidFill>
                <a:latin typeface="+mj-ea"/>
                <a:ea typeface="+mj-ea"/>
              </a:rPr>
              <a:t>．</a:t>
            </a:r>
            <a:r>
              <a:rPr lang="ja-JP" altLang="en-US" sz="2400" dirty="0">
                <a:solidFill>
                  <a:schemeClr val="tx2"/>
                </a:solidFill>
                <a:latin typeface="+mj-ea"/>
                <a:ea typeface="+mj-ea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145686437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５．１　重要な点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191B-638A-496C-976B-EB5CAC63300B}"/>
              </a:ext>
            </a:extLst>
          </p:cNvPr>
          <p:cNvSpPr txBox="1"/>
          <p:nvPr/>
        </p:nvSpPr>
        <p:spPr>
          <a:xfrm>
            <a:off x="1675598" y="1726128"/>
            <a:ext cx="6421630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・日本と中国では購買行動が違う 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中国ではオンラインでの購入率が非常に高い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sz="1200" dirty="0">
              <a:solidFill>
                <a:schemeClr val="tx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・中国ではブランディングが重要</a:t>
            </a:r>
            <a:r>
              <a:rPr lang="en-US" altLang="ja-JP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差別化しないと、疑似的な日本製に埋もれてしまう</a:t>
            </a:r>
            <a:r>
              <a:rPr lang="en-US" altLang="ja-JP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b="0" i="0" dirty="0">
              <a:solidFill>
                <a:srgbClr val="33333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・動画によるプロモーションは効果が高い</a:t>
            </a:r>
            <a:r>
              <a:rPr lang="en-US" altLang="ja-JP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情報量が多く短時間で伝えやすい</a:t>
            </a:r>
            <a:r>
              <a:rPr lang="en-US" altLang="ja-JP" sz="1200" dirty="0">
                <a:solidFill>
                  <a:schemeClr val="tx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62132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710227" y="17881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+mj-ea"/>
                <a:ea typeface="+mj-ea"/>
              </a:rPr>
              <a:t>６</a:t>
            </a:r>
            <a:r>
              <a:rPr lang="ja-JP" altLang="ja-JP" sz="2400" dirty="0">
                <a:solidFill>
                  <a:schemeClr val="tx2"/>
                </a:solidFill>
                <a:latin typeface="+mj-ea"/>
                <a:ea typeface="+mj-ea"/>
              </a:rPr>
              <a:t>．</a:t>
            </a:r>
            <a:r>
              <a:rPr lang="ja-JP" altLang="en-US" sz="2400" dirty="0">
                <a:solidFill>
                  <a:schemeClr val="tx2"/>
                </a:solidFill>
                <a:latin typeface="+mj-ea"/>
                <a:ea typeface="+mj-ea"/>
              </a:rPr>
              <a:t>最後に</a:t>
            </a:r>
          </a:p>
        </p:txBody>
      </p:sp>
    </p:spTree>
    <p:extLst>
      <p:ext uri="{BB962C8B-B14F-4D97-AF65-F5344CB8AC3E}">
        <p14:creationId xmlns:p14="http://schemas.microsoft.com/office/powerpoint/2010/main" val="19198186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729;p6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0A3804-A065-482D-B4EA-2F7017939034}"/>
              </a:ext>
            </a:extLst>
          </p:cNvPr>
          <p:cNvSpPr txBox="1"/>
          <p:nvPr/>
        </p:nvSpPr>
        <p:spPr>
          <a:xfrm>
            <a:off x="1028700" y="951667"/>
            <a:ext cx="7526020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中国のSNS動画制作及び運用に関わる事業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中国版tiktok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(douyin)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を活用したプロモーション動画制作と運用代行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中国版tiktok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(douyin)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を活用したライブコマース運用代行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中国語動画編集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youtube等にある既存動画を中国版tiktok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(douyin)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向けに編集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中国語動画制作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中国版tiktok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(douyin)</a:t>
            </a:r>
            <a:r>
              <a:rPr lang="en-US" altLang="ja-JP" dirty="0" err="1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向けにゼロから動画制作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問い合わせ先：</a:t>
            </a:r>
            <a:r>
              <a:rPr lang="en-US" altLang="ja-JP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support@creson.jp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メールにて「セミナーを観た」とお伝えください。</a:t>
            </a:r>
            <a:endParaRPr lang="en-US" altLang="ja-JP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567E53-36EC-4234-8DC4-A90DDACCE90D}"/>
              </a:ext>
            </a:extLst>
          </p:cNvPr>
          <p:cNvSpPr/>
          <p:nvPr/>
        </p:nvSpPr>
        <p:spPr>
          <a:xfrm>
            <a:off x="411077" y="50021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クレソンでは以下のサービスを提供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9678" y="1788145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２．日本と中国の購買行動の差異の説明</a:t>
            </a:r>
          </a:p>
        </p:txBody>
      </p:sp>
    </p:spTree>
    <p:extLst>
      <p:ext uri="{BB962C8B-B14F-4D97-AF65-F5344CB8AC3E}">
        <p14:creationId xmlns:p14="http://schemas.microsoft.com/office/powerpoint/2010/main" val="418259868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759;p72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35" y="4772476"/>
            <a:ext cx="273566" cy="2641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285" name="Google Shape;760;p72"/>
          <p:cNvSpPr txBox="1"/>
          <p:nvPr/>
        </p:nvSpPr>
        <p:spPr>
          <a:xfrm>
            <a:off x="725338" y="1869643"/>
            <a:ext cx="7994995" cy="755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700">
                <a:solidFill>
                  <a:srgbClr val="000000"/>
                </a:solidFill>
              </a:defRPr>
            </a:pPr>
            <a:r>
              <a:t>是非、今後ともお手伝いお付き合いできると幸いでございます。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/>
          </a:p>
          <a:p>
            <a:pPr>
              <a:defRPr sz="1700">
                <a:solidFill>
                  <a:srgbClr val="000000"/>
                </a:solidFill>
              </a:defRPr>
            </a:pPr>
            <a:r>
              <a:t>本日は大変お忙しい中、貴重なお時間を割いて頂き誠にありがとうございます。</a:t>
            </a:r>
          </a:p>
        </p:txBody>
      </p:sp>
      <p:pic>
        <p:nvPicPr>
          <p:cNvPr id="1286" name="Google Shape;761;p72" descr="Google Shape;761;p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8" y="3415357"/>
            <a:ext cx="1828803" cy="12668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25829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735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２．１　日本ではオンラインではAMAZONや楽天で購入、但し実店舗も大切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98EBE0-3C00-4778-BF39-491668A934EF}"/>
              </a:ext>
            </a:extLst>
          </p:cNvPr>
          <p:cNvSpPr txBox="1"/>
          <p:nvPr/>
        </p:nvSpPr>
        <p:spPr>
          <a:xfrm>
            <a:off x="302389" y="2742695"/>
            <a:ext cx="762388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３．実店舗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で購入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en-US" altLang="ja-JP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ウェブルーミング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)(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商材例：衣類、ファッション、アクセサリー、食品、酒、車、日用雑貨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" name="四角形">
            <a:extLst>
              <a:ext uri="{FF2B5EF4-FFF2-40B4-BE49-F238E27FC236}">
                <a16:creationId xmlns:a16="http://schemas.microsoft.com/office/drawing/2014/main" id="{5D431DAD-DDC0-4DD6-8EE4-A7C7896736F4}"/>
              </a:ext>
            </a:extLst>
          </p:cNvPr>
          <p:cNvSpPr/>
          <p:nvPr/>
        </p:nvSpPr>
        <p:spPr>
          <a:xfrm>
            <a:off x="1316398" y="1852023"/>
            <a:ext cx="712384" cy="347283"/>
          </a:xfrm>
          <a:prstGeom prst="rect">
            <a:avLst/>
          </a:prstGeom>
          <a:solidFill>
            <a:srgbClr val="92D050"/>
          </a:solidFill>
          <a:ln w="38100" cap="flat">
            <a:solidFill>
              <a:srgbClr val="0070C0"/>
            </a:solidFill>
            <a:prstDash val="sysDot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実店舗</a:t>
            </a:r>
            <a:endParaRPr sz="1100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Google Shape;168;p22" descr="Google Shape;168;p22">
            <a:extLst>
              <a:ext uri="{FF2B5EF4-FFF2-40B4-BE49-F238E27FC236}">
                <a16:creationId xmlns:a16="http://schemas.microsoft.com/office/drawing/2014/main" id="{24562EE0-E041-41A9-83DD-9E385175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85" y="2190903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54F9D1-5C90-4FBA-93E1-9349EDF93F7A}"/>
              </a:ext>
            </a:extLst>
          </p:cNvPr>
          <p:cNvSpPr txBox="1"/>
          <p:nvPr/>
        </p:nvSpPr>
        <p:spPr>
          <a:xfrm>
            <a:off x="2048971" y="2369810"/>
            <a:ext cx="417785" cy="262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体験</a:t>
            </a:r>
            <a:endParaRPr kumimoji="0" lang="ja-JP" altLang="en-US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0CECAF-9089-4BB9-8316-0F1C4EC8DC11}"/>
              </a:ext>
            </a:extLst>
          </p:cNvPr>
          <p:cNvSpPr txBox="1"/>
          <p:nvPr/>
        </p:nvSpPr>
        <p:spPr>
          <a:xfrm>
            <a:off x="298329" y="1656080"/>
            <a:ext cx="6854441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２．実店舗＋オンラインで購入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en-US" altLang="ja-JP" sz="12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ショールーミング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)(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商材例：美容関連、ペット関連、キッチン関連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" name="四角形">
            <a:extLst>
              <a:ext uri="{FF2B5EF4-FFF2-40B4-BE49-F238E27FC236}">
                <a16:creationId xmlns:a16="http://schemas.microsoft.com/office/drawing/2014/main" id="{9A65BDCB-29E9-4CCA-B77E-A5DED88DB857}"/>
              </a:ext>
            </a:extLst>
          </p:cNvPr>
          <p:cNvSpPr/>
          <p:nvPr/>
        </p:nvSpPr>
        <p:spPr>
          <a:xfrm>
            <a:off x="3108613" y="1838639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Google Shape;168;p22" descr="Google Shape;168;p22">
            <a:extLst>
              <a:ext uri="{FF2B5EF4-FFF2-40B4-BE49-F238E27FC236}">
                <a16:creationId xmlns:a16="http://schemas.microsoft.com/office/drawing/2014/main" id="{C77181ED-D4AE-4F23-A6B3-7BD79FB3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020" y="2176950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E828FE-27F1-4313-BD42-D017C4EAFCBC}"/>
              </a:ext>
            </a:extLst>
          </p:cNvPr>
          <p:cNvSpPr txBox="1"/>
          <p:nvPr/>
        </p:nvSpPr>
        <p:spPr>
          <a:xfrm>
            <a:off x="3836645" y="2355858"/>
            <a:ext cx="417785" cy="262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比較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口コミ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" name="四角形">
            <a:extLst>
              <a:ext uri="{FF2B5EF4-FFF2-40B4-BE49-F238E27FC236}">
                <a16:creationId xmlns:a16="http://schemas.microsoft.com/office/drawing/2014/main" id="{E41D8565-D5DC-4B0A-8960-8326DF02D7E3}"/>
              </a:ext>
            </a:extLst>
          </p:cNvPr>
          <p:cNvSpPr/>
          <p:nvPr/>
        </p:nvSpPr>
        <p:spPr>
          <a:xfrm>
            <a:off x="4987052" y="1835843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6" name="Google Shape;168;p22" descr="Google Shape;168;p22">
            <a:extLst>
              <a:ext uri="{FF2B5EF4-FFF2-40B4-BE49-F238E27FC236}">
                <a16:creationId xmlns:a16="http://schemas.microsoft.com/office/drawing/2014/main" id="{E4FF4CB0-8D36-4343-98EA-7DF3B53A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459" y="2174155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F93796-A5FA-419A-B26A-5E5E8CFEEEF0}"/>
              </a:ext>
            </a:extLst>
          </p:cNvPr>
          <p:cNvSpPr txBox="1"/>
          <p:nvPr/>
        </p:nvSpPr>
        <p:spPr>
          <a:xfrm>
            <a:off x="5781369" y="2291743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購入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0" name="四角形">
            <a:extLst>
              <a:ext uri="{FF2B5EF4-FFF2-40B4-BE49-F238E27FC236}">
                <a16:creationId xmlns:a16="http://schemas.microsoft.com/office/drawing/2014/main" id="{F0EB776E-058C-4B10-9414-A3E4F7184858}"/>
              </a:ext>
            </a:extLst>
          </p:cNvPr>
          <p:cNvSpPr/>
          <p:nvPr/>
        </p:nvSpPr>
        <p:spPr>
          <a:xfrm>
            <a:off x="1316878" y="3002456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Google Shape;168;p22" descr="Google Shape;168;p22">
            <a:extLst>
              <a:ext uri="{FF2B5EF4-FFF2-40B4-BE49-F238E27FC236}">
                <a16:creationId xmlns:a16="http://schemas.microsoft.com/office/drawing/2014/main" id="{0AB48B73-1526-494A-87B3-C522BCC5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85" y="3350415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34CA9F-057D-439B-B931-06F2B5EED680}"/>
              </a:ext>
            </a:extLst>
          </p:cNvPr>
          <p:cNvSpPr txBox="1"/>
          <p:nvPr/>
        </p:nvSpPr>
        <p:spPr>
          <a:xfrm>
            <a:off x="1989134" y="3416398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" name="四角形">
            <a:extLst>
              <a:ext uri="{FF2B5EF4-FFF2-40B4-BE49-F238E27FC236}">
                <a16:creationId xmlns:a16="http://schemas.microsoft.com/office/drawing/2014/main" id="{02184B3C-61DF-472D-9482-11992F78E2C6}"/>
              </a:ext>
            </a:extLst>
          </p:cNvPr>
          <p:cNvSpPr/>
          <p:nvPr/>
        </p:nvSpPr>
        <p:spPr>
          <a:xfrm>
            <a:off x="3160948" y="3000809"/>
            <a:ext cx="712384" cy="347283"/>
          </a:xfrm>
          <a:prstGeom prst="rect">
            <a:avLst/>
          </a:prstGeom>
          <a:solidFill>
            <a:srgbClr val="92D050"/>
          </a:solidFill>
          <a:ln w="38100" cap="flat">
            <a:solidFill>
              <a:srgbClr val="0070C0"/>
            </a:solidFill>
            <a:prstDash val="sysDot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実店舗</a:t>
            </a:r>
            <a:endParaRPr sz="1100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Google Shape;168;p22" descr="Google Shape;168;p22">
            <a:extLst>
              <a:ext uri="{FF2B5EF4-FFF2-40B4-BE49-F238E27FC236}">
                <a16:creationId xmlns:a16="http://schemas.microsoft.com/office/drawing/2014/main" id="{DAA5E319-4286-4424-AE2E-7303B945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55" y="3348767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2E674EB-BF70-4DAE-9DD7-1D2612FB6427}"/>
              </a:ext>
            </a:extLst>
          </p:cNvPr>
          <p:cNvSpPr txBox="1"/>
          <p:nvPr/>
        </p:nvSpPr>
        <p:spPr>
          <a:xfrm>
            <a:off x="3888980" y="3480388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購入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CAE017B9-D1B9-4834-B9FC-06FC6DFD0361}"/>
              </a:ext>
            </a:extLst>
          </p:cNvPr>
          <p:cNvSpPr/>
          <p:nvPr/>
        </p:nvSpPr>
        <p:spPr>
          <a:xfrm>
            <a:off x="2513977" y="1924476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CA8C74A-FB43-405C-A4D7-ABEF05AABF72}"/>
              </a:ext>
            </a:extLst>
          </p:cNvPr>
          <p:cNvSpPr/>
          <p:nvPr/>
        </p:nvSpPr>
        <p:spPr>
          <a:xfrm>
            <a:off x="4413823" y="1920009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5BBBB277-067E-4760-A6C5-A9E37553597C}"/>
              </a:ext>
            </a:extLst>
          </p:cNvPr>
          <p:cNvSpPr/>
          <p:nvPr/>
        </p:nvSpPr>
        <p:spPr>
          <a:xfrm>
            <a:off x="2558846" y="3055298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8" name="四角形">
            <a:extLst>
              <a:ext uri="{FF2B5EF4-FFF2-40B4-BE49-F238E27FC236}">
                <a16:creationId xmlns:a16="http://schemas.microsoft.com/office/drawing/2014/main" id="{C61D3960-2D6C-49F9-B556-457D56100D11}"/>
              </a:ext>
            </a:extLst>
          </p:cNvPr>
          <p:cNvSpPr/>
          <p:nvPr/>
        </p:nvSpPr>
        <p:spPr>
          <a:xfrm>
            <a:off x="6682218" y="1842329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9" name="Google Shape;168;p22" descr="Google Shape;168;p22">
            <a:extLst>
              <a:ext uri="{FF2B5EF4-FFF2-40B4-BE49-F238E27FC236}">
                <a16:creationId xmlns:a16="http://schemas.microsoft.com/office/drawing/2014/main" id="{AF7617D6-522D-4BC9-93F3-74530BEE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25" y="2180641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DAEFFB1-8C78-49E3-B66B-D563509A00FC}"/>
              </a:ext>
            </a:extLst>
          </p:cNvPr>
          <p:cNvSpPr txBox="1"/>
          <p:nvPr/>
        </p:nvSpPr>
        <p:spPr>
          <a:xfrm>
            <a:off x="7476535" y="2298228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再購入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1377F1AE-19FD-480A-AF32-22BAF3115F3A}"/>
              </a:ext>
            </a:extLst>
          </p:cNvPr>
          <p:cNvSpPr/>
          <p:nvPr/>
        </p:nvSpPr>
        <p:spPr>
          <a:xfrm>
            <a:off x="6127451" y="1890333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" name="四角形">
            <a:extLst>
              <a:ext uri="{FF2B5EF4-FFF2-40B4-BE49-F238E27FC236}">
                <a16:creationId xmlns:a16="http://schemas.microsoft.com/office/drawing/2014/main" id="{3AB430AC-4917-486F-BDB1-63B492204A78}"/>
              </a:ext>
            </a:extLst>
          </p:cNvPr>
          <p:cNvSpPr/>
          <p:nvPr/>
        </p:nvSpPr>
        <p:spPr>
          <a:xfrm>
            <a:off x="1271075" y="4110240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9" name="Google Shape;168;p22" descr="Google Shape;168;p22">
            <a:extLst>
              <a:ext uri="{FF2B5EF4-FFF2-40B4-BE49-F238E27FC236}">
                <a16:creationId xmlns:a16="http://schemas.microsoft.com/office/drawing/2014/main" id="{E8C7C409-6EF5-4D9D-A6C5-BDD05844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2" y="4458198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65FF092-118B-4406-9749-FC5E0FF0D829}"/>
              </a:ext>
            </a:extLst>
          </p:cNvPr>
          <p:cNvSpPr txBox="1"/>
          <p:nvPr/>
        </p:nvSpPr>
        <p:spPr>
          <a:xfrm>
            <a:off x="1999107" y="4589819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5F5E411-94EB-4698-B799-5ABD689A63FA}"/>
              </a:ext>
            </a:extLst>
          </p:cNvPr>
          <p:cNvSpPr txBox="1"/>
          <p:nvPr/>
        </p:nvSpPr>
        <p:spPr>
          <a:xfrm>
            <a:off x="252525" y="3877142"/>
            <a:ext cx="740266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４．オンライン</a:t>
            </a:r>
            <a:r>
              <a:rPr lang="ja-JP" altLang="en-US" sz="12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のみで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購入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商材例：旅行、チケット、金融、本、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PC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周辺機器、ペット関連、音楽、ゲーム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2" name="四角形">
            <a:extLst>
              <a:ext uri="{FF2B5EF4-FFF2-40B4-BE49-F238E27FC236}">
                <a16:creationId xmlns:a16="http://schemas.microsoft.com/office/drawing/2014/main" id="{B4EEFFB6-A9C9-438A-95E3-EDCF27360A11}"/>
              </a:ext>
            </a:extLst>
          </p:cNvPr>
          <p:cNvSpPr/>
          <p:nvPr/>
        </p:nvSpPr>
        <p:spPr>
          <a:xfrm>
            <a:off x="3058748" y="4096288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3" name="Google Shape;168;p22" descr="Google Shape;168;p22">
            <a:extLst>
              <a:ext uri="{FF2B5EF4-FFF2-40B4-BE49-F238E27FC236}">
                <a16:creationId xmlns:a16="http://schemas.microsoft.com/office/drawing/2014/main" id="{789E100F-61E1-425A-9DA2-F200B8B5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55" y="4444246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EC5F3FA-F3A0-456B-8529-F0F4062CB623}"/>
              </a:ext>
            </a:extLst>
          </p:cNvPr>
          <p:cNvSpPr txBox="1"/>
          <p:nvPr/>
        </p:nvSpPr>
        <p:spPr>
          <a:xfrm>
            <a:off x="3786780" y="4623153"/>
            <a:ext cx="417785" cy="262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比較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口コミ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5" name="四角形">
            <a:extLst>
              <a:ext uri="{FF2B5EF4-FFF2-40B4-BE49-F238E27FC236}">
                <a16:creationId xmlns:a16="http://schemas.microsoft.com/office/drawing/2014/main" id="{9B6ED14A-C455-45AF-BF9F-0B9C6A01EB8F}"/>
              </a:ext>
            </a:extLst>
          </p:cNvPr>
          <p:cNvSpPr/>
          <p:nvPr/>
        </p:nvSpPr>
        <p:spPr>
          <a:xfrm>
            <a:off x="4937188" y="4093493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6" name="Google Shape;168;p22" descr="Google Shape;168;p22">
            <a:extLst>
              <a:ext uri="{FF2B5EF4-FFF2-40B4-BE49-F238E27FC236}">
                <a16:creationId xmlns:a16="http://schemas.microsoft.com/office/drawing/2014/main" id="{0625E802-CB35-4C96-833C-99DD2139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94" y="4441451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329E6FD-C516-493B-A04B-6E6E241D3910}"/>
              </a:ext>
            </a:extLst>
          </p:cNvPr>
          <p:cNvSpPr txBox="1"/>
          <p:nvPr/>
        </p:nvSpPr>
        <p:spPr>
          <a:xfrm>
            <a:off x="5731504" y="4559038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購入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3ED950BB-B793-413C-B11D-0F855A4E2DA4}"/>
              </a:ext>
            </a:extLst>
          </p:cNvPr>
          <p:cNvSpPr/>
          <p:nvPr/>
        </p:nvSpPr>
        <p:spPr>
          <a:xfrm>
            <a:off x="2464112" y="4182125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4A0C6389-D5B9-4E28-A319-A24D4A429289}"/>
              </a:ext>
            </a:extLst>
          </p:cNvPr>
          <p:cNvSpPr/>
          <p:nvPr/>
        </p:nvSpPr>
        <p:spPr>
          <a:xfrm>
            <a:off x="4363958" y="4177658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70" name="四角形">
            <a:extLst>
              <a:ext uri="{FF2B5EF4-FFF2-40B4-BE49-F238E27FC236}">
                <a16:creationId xmlns:a16="http://schemas.microsoft.com/office/drawing/2014/main" id="{E4DB73CE-EAD1-4660-B611-EBCF4DC3E9AB}"/>
              </a:ext>
            </a:extLst>
          </p:cNvPr>
          <p:cNvSpPr/>
          <p:nvPr/>
        </p:nvSpPr>
        <p:spPr>
          <a:xfrm>
            <a:off x="6632354" y="4099978"/>
            <a:ext cx="712384" cy="347283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AMAZON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1" name="Google Shape;168;p22" descr="Google Shape;168;p22">
            <a:extLst>
              <a:ext uri="{FF2B5EF4-FFF2-40B4-BE49-F238E27FC236}">
                <a16:creationId xmlns:a16="http://schemas.microsoft.com/office/drawing/2014/main" id="{8A57A10F-D4FD-4E08-82D3-9D986785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61" y="4447937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E9E2183-3857-4638-B178-E6EA59B833CD}"/>
              </a:ext>
            </a:extLst>
          </p:cNvPr>
          <p:cNvSpPr txBox="1"/>
          <p:nvPr/>
        </p:nvSpPr>
        <p:spPr>
          <a:xfrm>
            <a:off x="7426670" y="4565524"/>
            <a:ext cx="417785" cy="131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再購入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008A7BF7-91CE-4B5F-8496-17F2BF31854D}"/>
              </a:ext>
            </a:extLst>
          </p:cNvPr>
          <p:cNvSpPr/>
          <p:nvPr/>
        </p:nvSpPr>
        <p:spPr>
          <a:xfrm>
            <a:off x="6077586" y="4147982"/>
            <a:ext cx="292030" cy="348286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5" name="四角形">
            <a:extLst>
              <a:ext uri="{FF2B5EF4-FFF2-40B4-BE49-F238E27FC236}">
                <a16:creationId xmlns:a16="http://schemas.microsoft.com/office/drawing/2014/main" id="{CC9A2425-52E0-4E9F-B413-842C8051FE66}"/>
              </a:ext>
            </a:extLst>
          </p:cNvPr>
          <p:cNvSpPr/>
          <p:nvPr/>
        </p:nvSpPr>
        <p:spPr>
          <a:xfrm>
            <a:off x="1329098" y="795944"/>
            <a:ext cx="712384" cy="347283"/>
          </a:xfrm>
          <a:prstGeom prst="rect">
            <a:avLst/>
          </a:prstGeom>
          <a:solidFill>
            <a:srgbClr val="92D050"/>
          </a:solidFill>
          <a:ln w="38100" cap="flat">
            <a:solidFill>
              <a:srgbClr val="0070C0"/>
            </a:solidFill>
            <a:prstDash val="sysDot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実店舗</a:t>
            </a:r>
            <a:endParaRPr sz="1100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6" name="Google Shape;168;p22" descr="Google Shape;168;p22">
            <a:extLst>
              <a:ext uri="{FF2B5EF4-FFF2-40B4-BE49-F238E27FC236}">
                <a16:creationId xmlns:a16="http://schemas.microsoft.com/office/drawing/2014/main" id="{9F91D186-311C-4DA8-BC55-E49594CA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85" y="1159202"/>
            <a:ext cx="256010" cy="4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14BD2FE-8145-4CBB-A8ED-9E628C9FB903}"/>
              </a:ext>
            </a:extLst>
          </p:cNvPr>
          <p:cNvSpPr txBox="1"/>
          <p:nvPr/>
        </p:nvSpPr>
        <p:spPr>
          <a:xfrm>
            <a:off x="2128164" y="1082407"/>
            <a:ext cx="417785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9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体験</a:t>
            </a:r>
            <a:endParaRPr lang="en-US" altLang="ja-JP" sz="9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購入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1A4344F-47FA-4F49-98C5-CE8A87A59908}"/>
              </a:ext>
            </a:extLst>
          </p:cNvPr>
          <p:cNvSpPr txBox="1"/>
          <p:nvPr/>
        </p:nvSpPr>
        <p:spPr>
          <a:xfrm>
            <a:off x="280731" y="563309"/>
            <a:ext cx="411971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１．実店舗のみで購入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生活必需品、食材、</a:t>
            </a:r>
            <a:r>
              <a:rPr lang="ja-JP" altLang="en-US" sz="12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衣類、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自動車等</a:t>
            </a:r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A8FF83-0C8F-471C-8ACF-208EDD0FB547}"/>
              </a:ext>
            </a:extLst>
          </p:cNvPr>
          <p:cNvSpPr/>
          <p:nvPr/>
        </p:nvSpPr>
        <p:spPr>
          <a:xfrm>
            <a:off x="147320" y="537909"/>
            <a:ext cx="4668520" cy="1060614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75449EBA-A791-49BF-ADBC-249A2C6B97F6}"/>
              </a:ext>
            </a:extLst>
          </p:cNvPr>
          <p:cNvSpPr/>
          <p:nvPr/>
        </p:nvSpPr>
        <p:spPr>
          <a:xfrm>
            <a:off x="4908048" y="844370"/>
            <a:ext cx="539092" cy="484632"/>
          </a:xfrm>
          <a:prstGeom prst="leftArrow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D414F0-2B76-4B1E-B3FF-07EE5CF9864E}"/>
              </a:ext>
            </a:extLst>
          </p:cNvPr>
          <p:cNvSpPr txBox="1"/>
          <p:nvPr/>
        </p:nvSpPr>
        <p:spPr>
          <a:xfrm>
            <a:off x="5548777" y="945646"/>
            <a:ext cx="115416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未だ大多数</a:t>
            </a:r>
          </a:p>
        </p:txBody>
      </p:sp>
    </p:spTree>
    <p:extLst>
      <p:ext uri="{BB962C8B-B14F-4D97-AF65-F5344CB8AC3E}">
        <p14:creationId xmlns:p14="http://schemas.microsoft.com/office/powerpoint/2010/main" val="1152621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２．２　日本の</a:t>
            </a:r>
            <a:r>
              <a:rPr kumimoji="1" lang="en-US" altLang="ja-JP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EC</a:t>
            </a: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の市場規模と</a:t>
            </a:r>
            <a:r>
              <a:rPr kumimoji="1" lang="en-US" altLang="ja-JP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EC</a:t>
            </a: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化率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DA934D-F5F3-4C56-A5EE-24DCA5A0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14" y="768106"/>
            <a:ext cx="5419406" cy="38115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B075D5-B773-43D1-B861-EB8EF1865891}"/>
              </a:ext>
            </a:extLst>
          </p:cNvPr>
          <p:cNvSpPr txBox="1"/>
          <p:nvPr/>
        </p:nvSpPr>
        <p:spPr>
          <a:xfrm>
            <a:off x="1539240" y="4409440"/>
            <a:ext cx="205184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引用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6C26C-2FA1-46B4-863F-17064C1043C0}"/>
              </a:ext>
            </a:extLst>
          </p:cNvPr>
          <p:cNvSpPr/>
          <p:nvPr/>
        </p:nvSpPr>
        <p:spPr>
          <a:xfrm>
            <a:off x="5928360" y="1061720"/>
            <a:ext cx="762000" cy="37084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7522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２．３　中国の</a:t>
            </a:r>
            <a:r>
              <a:rPr kumimoji="1" lang="en-US" altLang="ja-JP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EC</a:t>
            </a: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の市場規模と</a:t>
            </a:r>
            <a:r>
              <a:rPr kumimoji="1" lang="en-US" altLang="ja-JP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EC</a:t>
            </a: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化率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BE855F-178E-47AF-A88F-107C85C68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1023668"/>
            <a:ext cx="5478957" cy="30961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CF591B-DBB3-41EF-BAED-FCDD58A593C1}"/>
              </a:ext>
            </a:extLst>
          </p:cNvPr>
          <p:cNvSpPr txBox="1"/>
          <p:nvPr/>
        </p:nvSpPr>
        <p:spPr>
          <a:xfrm>
            <a:off x="1520190" y="4366260"/>
            <a:ext cx="634365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en-US" altLang="ja-JP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経産省：内外一体の経済成長戦略構築にかかる 国際経済調査事業 （電子商取引に関する市場調査）</a:t>
            </a:r>
            <a:endParaRPr lang="en-US" altLang="ja-JP" sz="9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eMarketer,May 2019 をもとに作成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318F34-1F93-4288-A3D5-63D6BEB2C004}"/>
              </a:ext>
            </a:extLst>
          </p:cNvPr>
          <p:cNvSpPr txBox="1"/>
          <p:nvPr/>
        </p:nvSpPr>
        <p:spPr>
          <a:xfrm>
            <a:off x="1310640" y="4548459"/>
            <a:ext cx="346249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引用：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A3C6C8-F28A-4D7D-9204-5E18EB447AFA}"/>
              </a:ext>
            </a:extLst>
          </p:cNvPr>
          <p:cNvSpPr txBox="1"/>
          <p:nvPr/>
        </p:nvSpPr>
        <p:spPr>
          <a:xfrm>
            <a:off x="1179830" y="619711"/>
            <a:ext cx="610489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中国の BtoC-EC 市場規模と EC 化率の拡大予測（単位：兆 US ドル）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8059BC-1631-45B3-A57D-5940B73C2FC6}"/>
              </a:ext>
            </a:extLst>
          </p:cNvPr>
          <p:cNvSpPr/>
          <p:nvPr/>
        </p:nvSpPr>
        <p:spPr>
          <a:xfrm>
            <a:off x="3601720" y="1767899"/>
            <a:ext cx="762000" cy="37084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DC24F2-9DB2-4AE8-8E03-992982E1C154}"/>
              </a:ext>
            </a:extLst>
          </p:cNvPr>
          <p:cNvSpPr/>
          <p:nvPr/>
        </p:nvSpPr>
        <p:spPr>
          <a:xfrm>
            <a:off x="5720080" y="1023668"/>
            <a:ext cx="762000" cy="37084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7387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２．４　中国における購買行動の変化</a:t>
            </a:r>
          </a:p>
        </p:txBody>
      </p:sp>
      <p:sp>
        <p:nvSpPr>
          <p:cNvPr id="7" name="四角形">
            <a:extLst>
              <a:ext uri="{FF2B5EF4-FFF2-40B4-BE49-F238E27FC236}">
                <a16:creationId xmlns:a16="http://schemas.microsoft.com/office/drawing/2014/main" id="{DE31A4C8-66DD-48CF-9D6B-F4E7FD33D19B}"/>
              </a:ext>
            </a:extLst>
          </p:cNvPr>
          <p:cNvSpPr/>
          <p:nvPr/>
        </p:nvSpPr>
        <p:spPr>
          <a:xfrm>
            <a:off x="1737561" y="1262970"/>
            <a:ext cx="755806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公式店舗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Google Shape;168;p22" descr="Google Shape;168;p22">
            <a:extLst>
              <a:ext uri="{FF2B5EF4-FFF2-40B4-BE49-F238E27FC236}">
                <a16:creationId xmlns:a16="http://schemas.microsoft.com/office/drawing/2014/main" id="{D6A90918-3A86-451F-B029-E19C844C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77" y="1656034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433817-7CFB-4565-A495-FAB00A4D4D60}"/>
              </a:ext>
            </a:extLst>
          </p:cNvPr>
          <p:cNvSpPr txBox="1"/>
          <p:nvPr/>
        </p:nvSpPr>
        <p:spPr>
          <a:xfrm>
            <a:off x="2422427" y="1742924"/>
            <a:ext cx="44325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0" name="四角形">
            <a:extLst>
              <a:ext uri="{FF2B5EF4-FFF2-40B4-BE49-F238E27FC236}">
                <a16:creationId xmlns:a16="http://schemas.microsoft.com/office/drawing/2014/main" id="{784E4AD5-B111-4AAE-BBFB-E50F25C94F9D}"/>
              </a:ext>
            </a:extLst>
          </p:cNvPr>
          <p:cNvSpPr/>
          <p:nvPr/>
        </p:nvSpPr>
        <p:spPr>
          <a:xfrm>
            <a:off x="3915939" y="1261235"/>
            <a:ext cx="755806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口コミ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Google Shape;168;p22" descr="Google Shape;168;p22">
            <a:extLst>
              <a:ext uri="{FF2B5EF4-FFF2-40B4-BE49-F238E27FC236}">
                <a16:creationId xmlns:a16="http://schemas.microsoft.com/office/drawing/2014/main" id="{F80D56CC-6B3B-43F4-A6EB-71987789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55" y="1654299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E161AB-AC12-434C-B022-DE824ACD7198}"/>
              </a:ext>
            </a:extLst>
          </p:cNvPr>
          <p:cNvSpPr txBox="1"/>
          <p:nvPr/>
        </p:nvSpPr>
        <p:spPr>
          <a:xfrm>
            <a:off x="4657627" y="1858802"/>
            <a:ext cx="4432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CB95B7A-C625-4352-A2E6-4BE4ECC8BCB4}"/>
              </a:ext>
            </a:extLst>
          </p:cNvPr>
          <p:cNvSpPr/>
          <p:nvPr/>
        </p:nvSpPr>
        <p:spPr>
          <a:xfrm>
            <a:off x="2788920" y="1319598"/>
            <a:ext cx="969710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4" name="四角形">
            <a:extLst>
              <a:ext uri="{FF2B5EF4-FFF2-40B4-BE49-F238E27FC236}">
                <a16:creationId xmlns:a16="http://schemas.microsoft.com/office/drawing/2014/main" id="{64EDF3E8-55D6-4600-A5FA-B4D7FDD3A258}"/>
              </a:ext>
            </a:extLst>
          </p:cNvPr>
          <p:cNvSpPr/>
          <p:nvPr/>
        </p:nvSpPr>
        <p:spPr>
          <a:xfrm>
            <a:off x="6051394" y="2413000"/>
            <a:ext cx="1121565" cy="53426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モール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自社モール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Google Shape;168;p22" descr="Google Shape;168;p22">
            <a:extLst>
              <a:ext uri="{FF2B5EF4-FFF2-40B4-BE49-F238E27FC236}">
                <a16:creationId xmlns:a16="http://schemas.microsoft.com/office/drawing/2014/main" id="{F486AF28-509E-483F-B128-C1656590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11" y="3051174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DEDBB4-522B-4CC7-BBBE-6C217D8E7DFA}"/>
              </a:ext>
            </a:extLst>
          </p:cNvPr>
          <p:cNvSpPr txBox="1"/>
          <p:nvPr/>
        </p:nvSpPr>
        <p:spPr>
          <a:xfrm>
            <a:off x="6793083" y="3207197"/>
            <a:ext cx="44325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購入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8" name="四角形">
            <a:extLst>
              <a:ext uri="{FF2B5EF4-FFF2-40B4-BE49-F238E27FC236}">
                <a16:creationId xmlns:a16="http://schemas.microsoft.com/office/drawing/2014/main" id="{0581C5C0-8A48-46DF-84EC-C48092642688}"/>
              </a:ext>
            </a:extLst>
          </p:cNvPr>
          <p:cNvSpPr/>
          <p:nvPr/>
        </p:nvSpPr>
        <p:spPr>
          <a:xfrm>
            <a:off x="1737561" y="3897578"/>
            <a:ext cx="721159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ライブ配信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Google Shape;168;p22" descr="Google Shape;168;p22">
            <a:extLst>
              <a:ext uri="{FF2B5EF4-FFF2-40B4-BE49-F238E27FC236}">
                <a16:creationId xmlns:a16="http://schemas.microsoft.com/office/drawing/2014/main" id="{2FC2A658-1887-4CC4-A4ED-382D42FA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77" y="4290642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47455C-9CB3-44F1-97C4-EA32E221272E}"/>
              </a:ext>
            </a:extLst>
          </p:cNvPr>
          <p:cNvSpPr txBox="1"/>
          <p:nvPr/>
        </p:nvSpPr>
        <p:spPr>
          <a:xfrm>
            <a:off x="2479249" y="4527945"/>
            <a:ext cx="44325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認知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0" name="四角形">
            <a:extLst>
              <a:ext uri="{FF2B5EF4-FFF2-40B4-BE49-F238E27FC236}">
                <a16:creationId xmlns:a16="http://schemas.microsoft.com/office/drawing/2014/main" id="{BDB81136-C35D-4A17-89D6-7F9226D526DF}"/>
              </a:ext>
            </a:extLst>
          </p:cNvPr>
          <p:cNvSpPr/>
          <p:nvPr/>
        </p:nvSpPr>
        <p:spPr>
          <a:xfrm>
            <a:off x="3915939" y="2576830"/>
            <a:ext cx="755806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動画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Google Shape;168;p22" descr="Google Shape;168;p22">
            <a:extLst>
              <a:ext uri="{FF2B5EF4-FFF2-40B4-BE49-F238E27FC236}">
                <a16:creationId xmlns:a16="http://schemas.microsoft.com/office/drawing/2014/main" id="{D038C3FE-4ACC-4337-9914-EFA2EBAB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55" y="2959734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0C5CED-9079-4A45-96C3-72ADB6F54250}"/>
              </a:ext>
            </a:extLst>
          </p:cNvPr>
          <p:cNvSpPr txBox="1"/>
          <p:nvPr/>
        </p:nvSpPr>
        <p:spPr>
          <a:xfrm>
            <a:off x="4657627" y="3085277"/>
            <a:ext cx="44325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調査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" name="四角形">
            <a:extLst>
              <a:ext uri="{FF2B5EF4-FFF2-40B4-BE49-F238E27FC236}">
                <a16:creationId xmlns:a16="http://schemas.microsoft.com/office/drawing/2014/main" id="{0EC481CD-9C57-46DA-B406-7DE4A127519F}"/>
              </a:ext>
            </a:extLst>
          </p:cNvPr>
          <p:cNvSpPr/>
          <p:nvPr/>
        </p:nvSpPr>
        <p:spPr>
          <a:xfrm>
            <a:off x="3910550" y="3897578"/>
            <a:ext cx="755806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KOL</a:t>
            </a:r>
          </a:p>
        </p:txBody>
      </p:sp>
      <p:pic>
        <p:nvPicPr>
          <p:cNvPr id="34" name="Google Shape;168;p22" descr="Google Shape;168;p22">
            <a:extLst>
              <a:ext uri="{FF2B5EF4-FFF2-40B4-BE49-F238E27FC236}">
                <a16:creationId xmlns:a16="http://schemas.microsoft.com/office/drawing/2014/main" id="{0DCB5886-59B7-488A-A8D5-C24EDBB5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66" y="4275402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26143D-58D9-4511-83C6-232B2BF3B47A}"/>
              </a:ext>
            </a:extLst>
          </p:cNvPr>
          <p:cNvSpPr txBox="1"/>
          <p:nvPr/>
        </p:nvSpPr>
        <p:spPr>
          <a:xfrm>
            <a:off x="4602249" y="4390591"/>
            <a:ext cx="4432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</a:t>
            </a:r>
            <a:endParaRPr lang="en-US" altLang="ja-JP" sz="100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調査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0B4FF440-DA17-47D6-B696-7BB80322F1CC}"/>
              </a:ext>
            </a:extLst>
          </p:cNvPr>
          <p:cNvSpPr/>
          <p:nvPr/>
        </p:nvSpPr>
        <p:spPr>
          <a:xfrm>
            <a:off x="5008880" y="2635192"/>
            <a:ext cx="625311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9729C6EF-C930-4B90-83D7-8B8437843A94}"/>
              </a:ext>
            </a:extLst>
          </p:cNvPr>
          <p:cNvSpPr/>
          <p:nvPr/>
        </p:nvSpPr>
        <p:spPr>
          <a:xfrm rot="2179670">
            <a:off x="5074761" y="1933465"/>
            <a:ext cx="700469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5" name="四角形">
            <a:extLst>
              <a:ext uri="{FF2B5EF4-FFF2-40B4-BE49-F238E27FC236}">
                <a16:creationId xmlns:a16="http://schemas.microsoft.com/office/drawing/2014/main" id="{C24DA2F3-EAA1-4467-BB76-586894D7398B}"/>
              </a:ext>
            </a:extLst>
          </p:cNvPr>
          <p:cNvSpPr/>
          <p:nvPr/>
        </p:nvSpPr>
        <p:spPr>
          <a:xfrm>
            <a:off x="1737561" y="2618917"/>
            <a:ext cx="755806" cy="37043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</a:p>
          <a:p>
            <a:pPr algn="ctr">
              <a:defRPr sz="1200">
                <a:solidFill>
                  <a:srgbClr val="FFFFFF"/>
                </a:solidFill>
              </a:defRPr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広告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6" name="Google Shape;168;p22" descr="Google Shape;168;p22">
            <a:extLst>
              <a:ext uri="{FF2B5EF4-FFF2-40B4-BE49-F238E27FC236}">
                <a16:creationId xmlns:a16="http://schemas.microsoft.com/office/drawing/2014/main" id="{2F527375-3C9A-407B-85D7-D8BA49AC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77" y="3001821"/>
            <a:ext cx="271614" cy="47061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5BB44FB-A381-4F76-B8EF-35018B0309F9}"/>
              </a:ext>
            </a:extLst>
          </p:cNvPr>
          <p:cNvSpPr txBox="1"/>
          <p:nvPr/>
        </p:nvSpPr>
        <p:spPr>
          <a:xfrm>
            <a:off x="2479249" y="3127364"/>
            <a:ext cx="44325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</a:t>
            </a:r>
            <a:endParaRPr kumimoji="0" lang="en-US" altLang="ja-JP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5F0328-FD70-4AB6-A940-6FF8C9A008B8}"/>
              </a:ext>
            </a:extLst>
          </p:cNvPr>
          <p:cNvSpPr/>
          <p:nvPr/>
        </p:nvSpPr>
        <p:spPr>
          <a:xfrm rot="19055460">
            <a:off x="5129415" y="3505745"/>
            <a:ext cx="573725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F9D02C-E244-4C9D-BFB4-B0B9BD85854B}"/>
              </a:ext>
            </a:extLst>
          </p:cNvPr>
          <p:cNvSpPr txBox="1"/>
          <p:nvPr/>
        </p:nvSpPr>
        <p:spPr>
          <a:xfrm>
            <a:off x="473923" y="661951"/>
            <a:ext cx="819615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中国では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wechat pay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や</a:t>
            </a:r>
            <a:r>
              <a:rPr kumimoji="0" lang="en-US" altLang="ja-JP" sz="14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alipay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が普及率が高くしており、オンラインでの購入のハードルがかなり低い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また、商品を認知させるには多方面から、加えてネット上で商品の信頼度を調べてから購入</a:t>
            </a: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3DA5715C-63E8-439E-B4E2-1B83586C07A2}"/>
              </a:ext>
            </a:extLst>
          </p:cNvPr>
          <p:cNvSpPr/>
          <p:nvPr/>
        </p:nvSpPr>
        <p:spPr>
          <a:xfrm>
            <a:off x="2788920" y="2676270"/>
            <a:ext cx="969710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BEED2194-BFED-4144-879F-299D896315F9}"/>
              </a:ext>
            </a:extLst>
          </p:cNvPr>
          <p:cNvSpPr/>
          <p:nvPr/>
        </p:nvSpPr>
        <p:spPr>
          <a:xfrm>
            <a:off x="2788920" y="3963930"/>
            <a:ext cx="969710" cy="293148"/>
          </a:xfrm>
          <a:prstGeom prst="rightArrow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6E8FAB9-6E24-4E12-AD4F-E86229671D94}"/>
              </a:ext>
            </a:extLst>
          </p:cNvPr>
          <p:cNvCxnSpPr>
            <a:cxnSpLocks/>
          </p:cNvCxnSpPr>
          <p:nvPr/>
        </p:nvCxnSpPr>
        <p:spPr>
          <a:xfrm>
            <a:off x="2865676" y="1803476"/>
            <a:ext cx="720000" cy="613452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B7AF7D7-8287-481E-AAE5-19B2D003F338}"/>
              </a:ext>
            </a:extLst>
          </p:cNvPr>
          <p:cNvCxnSpPr>
            <a:cxnSpLocks/>
          </p:cNvCxnSpPr>
          <p:nvPr/>
        </p:nvCxnSpPr>
        <p:spPr>
          <a:xfrm flipH="1">
            <a:off x="2865676" y="1793046"/>
            <a:ext cx="720000" cy="61200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48F0B950-76B6-41DA-BFDD-14A046524224}"/>
              </a:ext>
            </a:extLst>
          </p:cNvPr>
          <p:cNvCxnSpPr>
            <a:cxnSpLocks/>
          </p:cNvCxnSpPr>
          <p:nvPr/>
        </p:nvCxnSpPr>
        <p:spPr>
          <a:xfrm>
            <a:off x="2879743" y="3194934"/>
            <a:ext cx="720000" cy="613452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6E0334F-7C2A-4D01-8956-B8D1310504DC}"/>
              </a:ext>
            </a:extLst>
          </p:cNvPr>
          <p:cNvCxnSpPr>
            <a:cxnSpLocks/>
          </p:cNvCxnSpPr>
          <p:nvPr/>
        </p:nvCxnSpPr>
        <p:spPr>
          <a:xfrm flipH="1">
            <a:off x="2879743" y="3184504"/>
            <a:ext cx="720000" cy="61200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9908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77" y="50021"/>
            <a:ext cx="738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hangingPunct="1">
              <a:defRPr/>
            </a:pPr>
            <a:r>
              <a:rPr kumimoji="1" lang="ja-JP" altLang="en-US" sz="1800" b="1" kern="1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２．５　中国人の購買パターンとSNSを有機的につなげることによるファン化</a:t>
            </a:r>
          </a:p>
        </p:txBody>
      </p:sp>
      <p:sp>
        <p:nvSpPr>
          <p:cNvPr id="117" name="線">
            <a:extLst>
              <a:ext uri="{FF2B5EF4-FFF2-40B4-BE49-F238E27FC236}">
                <a16:creationId xmlns:a16="http://schemas.microsoft.com/office/drawing/2014/main" id="{68196D84-1107-4806-94CA-3B7D54235122}"/>
              </a:ext>
            </a:extLst>
          </p:cNvPr>
          <p:cNvSpPr/>
          <p:nvPr/>
        </p:nvSpPr>
        <p:spPr>
          <a:xfrm flipH="1">
            <a:off x="5326090" y="1569093"/>
            <a:ext cx="1552210" cy="955939"/>
          </a:xfrm>
          <a:prstGeom prst="line">
            <a:avLst/>
          </a:prstGeom>
          <a:ln w="25400">
            <a:solidFill>
              <a:srgbClr val="000000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118" name="Google Shape;168;p22" descr="Google Shape;168;p22">
            <a:extLst>
              <a:ext uri="{FF2B5EF4-FFF2-40B4-BE49-F238E27FC236}">
                <a16:creationId xmlns:a16="http://schemas.microsoft.com/office/drawing/2014/main" id="{EC3DC473-62CD-4C8A-8BBF-8486BE81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49" y="833844"/>
            <a:ext cx="692819" cy="12004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" name="Google Shape;169;p22">
            <a:extLst>
              <a:ext uri="{FF2B5EF4-FFF2-40B4-BE49-F238E27FC236}">
                <a16:creationId xmlns:a16="http://schemas.microsoft.com/office/drawing/2014/main" id="{C95DEEF7-3641-4D6A-B188-C01D7B987065}"/>
              </a:ext>
            </a:extLst>
          </p:cNvPr>
          <p:cNvGrpSpPr/>
          <p:nvPr/>
        </p:nvGrpSpPr>
        <p:grpSpPr>
          <a:xfrm>
            <a:off x="6823580" y="3809355"/>
            <a:ext cx="1345006" cy="719113"/>
            <a:chOff x="0" y="0"/>
            <a:chExt cx="1345005" cy="719111"/>
          </a:xfrm>
        </p:grpSpPr>
        <p:sp>
          <p:nvSpPr>
            <p:cNvPr id="120" name="角丸四角形">
              <a:extLst>
                <a:ext uri="{FF2B5EF4-FFF2-40B4-BE49-F238E27FC236}">
                  <a16:creationId xmlns:a16="http://schemas.microsoft.com/office/drawing/2014/main" id="{92BF9247-AFB4-413C-AE51-75C7E865E376}"/>
                </a:ext>
              </a:extLst>
            </p:cNvPr>
            <p:cNvSpPr/>
            <p:nvPr/>
          </p:nvSpPr>
          <p:spPr>
            <a:xfrm>
              <a:off x="0" y="0"/>
              <a:ext cx="1345006" cy="719112"/>
            </a:xfrm>
            <a:prstGeom prst="roundRect">
              <a:avLst>
                <a:gd name="adj" fmla="val 21859"/>
              </a:avLst>
            </a:prstGeom>
            <a:solidFill>
              <a:srgbClr val="833C0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" b="1">
                  <a:solidFill>
                    <a:srgbClr val="FFFFFF"/>
                  </a:solidFill>
                </a:defRPr>
              </a:pPr>
              <a:endParaRPr kumimoji="0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21" name="Douyin…">
              <a:extLst>
                <a:ext uri="{FF2B5EF4-FFF2-40B4-BE49-F238E27FC236}">
                  <a16:creationId xmlns:a16="http://schemas.microsoft.com/office/drawing/2014/main" id="{C3832A0C-B86B-4000-87C3-42755226F63E}"/>
                </a:ext>
              </a:extLst>
            </p:cNvPr>
            <p:cNvSpPr txBox="1"/>
            <p:nvPr/>
          </p:nvSpPr>
          <p:spPr>
            <a:xfrm>
              <a:off x="53956" y="63140"/>
              <a:ext cx="1227271" cy="584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lang="en-US" sz="900" b="1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d</a:t>
              </a:r>
              <a:r>
                <a:rPr kumimoji="0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ouyi</a:t>
              </a:r>
              <a:r>
                <a:rPr kumimoji="0" 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n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lang="en-US" altLang="ja-JP" sz="900" b="1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red</a:t>
              </a: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lang="ja-JP" altLang="en-US" sz="900" b="1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商品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紹介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(</a:t>
              </a:r>
              <a:r>
                <a:rPr kumimoji="0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動的</a:t>
              </a:r>
              <a:r>
                <a: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)</a:t>
              </a:r>
            </a:p>
          </p:txBody>
        </p:sp>
      </p:grpSp>
      <p:grpSp>
        <p:nvGrpSpPr>
          <p:cNvPr id="122" name="Google Shape;170;p22">
            <a:extLst>
              <a:ext uri="{FF2B5EF4-FFF2-40B4-BE49-F238E27FC236}">
                <a16:creationId xmlns:a16="http://schemas.microsoft.com/office/drawing/2014/main" id="{75F5DE8E-3EA3-4323-ACD1-F265D37B5F16}"/>
              </a:ext>
            </a:extLst>
          </p:cNvPr>
          <p:cNvGrpSpPr/>
          <p:nvPr/>
        </p:nvGrpSpPr>
        <p:grpSpPr>
          <a:xfrm>
            <a:off x="6808334" y="2317066"/>
            <a:ext cx="1508182" cy="521200"/>
            <a:chOff x="0" y="0"/>
            <a:chExt cx="1508181" cy="521199"/>
          </a:xfrm>
        </p:grpSpPr>
        <p:sp>
          <p:nvSpPr>
            <p:cNvPr id="123" name="角丸四角形">
              <a:extLst>
                <a:ext uri="{FF2B5EF4-FFF2-40B4-BE49-F238E27FC236}">
                  <a16:creationId xmlns:a16="http://schemas.microsoft.com/office/drawing/2014/main" id="{FBFB30F1-E753-47A8-8B10-52F24FA620DE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24" name="wechat…">
              <a:extLst>
                <a:ext uri="{FF2B5EF4-FFF2-40B4-BE49-F238E27FC236}">
                  <a16:creationId xmlns:a16="http://schemas.microsoft.com/office/drawing/2014/main" id="{B5F495AE-9FD9-495E-9C2F-9963D0F6AF27}"/>
                </a:ext>
              </a:extLst>
            </p:cNvPr>
            <p:cNvSpPr txBox="1"/>
            <p:nvPr/>
          </p:nvSpPr>
          <p:spPr>
            <a:xfrm>
              <a:off x="53594" y="9871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Wechat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weibo</a:t>
              </a:r>
              <a:endPara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イベント詳細</a:t>
              </a:r>
              <a:r>
                <a: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(</a:t>
              </a:r>
              <a:r>
                <a:rPr kumimoji="0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静的</a:t>
              </a:r>
              <a:r>
                <a: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)</a:t>
              </a:r>
            </a:p>
          </p:txBody>
        </p:sp>
      </p:grpSp>
      <p:grpSp>
        <p:nvGrpSpPr>
          <p:cNvPr id="125" name="Google Shape;171;p22">
            <a:extLst>
              <a:ext uri="{FF2B5EF4-FFF2-40B4-BE49-F238E27FC236}">
                <a16:creationId xmlns:a16="http://schemas.microsoft.com/office/drawing/2014/main" id="{7F02154A-5DA7-4E1B-91C5-82B58154E2E2}"/>
              </a:ext>
            </a:extLst>
          </p:cNvPr>
          <p:cNvGrpSpPr/>
          <p:nvPr/>
        </p:nvGrpSpPr>
        <p:grpSpPr>
          <a:xfrm>
            <a:off x="6592325" y="1097148"/>
            <a:ext cx="1807516" cy="445210"/>
            <a:chOff x="0" y="0"/>
            <a:chExt cx="1807514" cy="445208"/>
          </a:xfrm>
        </p:grpSpPr>
        <p:sp>
          <p:nvSpPr>
            <p:cNvPr id="126" name="角丸四角形">
              <a:extLst>
                <a:ext uri="{FF2B5EF4-FFF2-40B4-BE49-F238E27FC236}">
                  <a16:creationId xmlns:a16="http://schemas.microsoft.com/office/drawing/2014/main" id="{2C26CB41-FAE5-4509-B656-885F01B9228D}"/>
                </a:ext>
              </a:extLst>
            </p:cNvPr>
            <p:cNvSpPr/>
            <p:nvPr/>
          </p:nvSpPr>
          <p:spPr>
            <a:xfrm>
              <a:off x="227504" y="0"/>
              <a:ext cx="1494924" cy="445209"/>
            </a:xfrm>
            <a:prstGeom prst="roundRect">
              <a:avLst>
                <a:gd name="adj" fmla="val 20322"/>
              </a:avLst>
            </a:prstGeom>
            <a:solidFill>
              <a:srgbClr val="AE4F0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27" name="Weibo…">
              <a:extLst>
                <a:ext uri="{FF2B5EF4-FFF2-40B4-BE49-F238E27FC236}">
                  <a16:creationId xmlns:a16="http://schemas.microsoft.com/office/drawing/2014/main" id="{FE4EE81C-A01D-468D-A004-96B6393A3B1B}"/>
                </a:ext>
              </a:extLst>
            </p:cNvPr>
            <p:cNvSpPr txBox="1"/>
            <p:nvPr/>
          </p:nvSpPr>
          <p:spPr>
            <a:xfrm>
              <a:off x="0" y="9331"/>
              <a:ext cx="1807515" cy="430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Taobao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lang="en-US" sz="900" b="1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Tmall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Wechat</a:t>
              </a:r>
            </a:p>
          </p:txBody>
        </p:sp>
      </p:grpSp>
      <p:sp>
        <p:nvSpPr>
          <p:cNvPr id="128" name="Google Shape;178;p22">
            <a:extLst>
              <a:ext uri="{FF2B5EF4-FFF2-40B4-BE49-F238E27FC236}">
                <a16:creationId xmlns:a16="http://schemas.microsoft.com/office/drawing/2014/main" id="{75473040-0B64-4001-AEA4-3E64D10FF640}"/>
              </a:ext>
            </a:extLst>
          </p:cNvPr>
          <p:cNvSpPr txBox="1"/>
          <p:nvPr/>
        </p:nvSpPr>
        <p:spPr>
          <a:xfrm>
            <a:off x="65839" y="461674"/>
            <a:ext cx="7042976" cy="530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rgbClr val="000000"/>
                </a:solidFill>
              </a:defRPr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中国では</a:t>
            </a: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SNS</a:t>
            </a: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の影響力は高く、</a:t>
            </a: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SNS</a:t>
            </a: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を有効的に使うことが大切。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rgbClr val="000000"/>
                </a:solidFill>
              </a:defRPr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３</a:t>
            </a:r>
            <a:r>
              <a:rPr lang="ja-JP" altLang="en-US" sz="10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種類の</a:t>
            </a:r>
            <a:r>
              <a:rPr kumimoji="0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SNSを有機的につなげることにより中国人口を網羅的にカバーし情報拡散が可能</a:t>
            </a: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。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rgbClr val="FF0000"/>
                </a:solidFill>
              </a:defRPr>
            </a:pPr>
            <a:r>
              <a:rPr kumimoji="0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ファンを囲い込み</a:t>
            </a:r>
            <a:r>
              <a:rPr kumimoji="0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、長期的な見込み顧客のマイニングとトランザクションが可能</a:t>
            </a: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。</a:t>
            </a:r>
          </a:p>
        </p:txBody>
      </p:sp>
      <p:sp>
        <p:nvSpPr>
          <p:cNvPr id="129" name="Google Shape;180;p22">
            <a:extLst>
              <a:ext uri="{FF2B5EF4-FFF2-40B4-BE49-F238E27FC236}">
                <a16:creationId xmlns:a16="http://schemas.microsoft.com/office/drawing/2014/main" id="{D9EEE6D8-0E29-4F80-81A4-1D66D4E8B997}"/>
              </a:ext>
            </a:extLst>
          </p:cNvPr>
          <p:cNvSpPr txBox="1"/>
          <p:nvPr/>
        </p:nvSpPr>
        <p:spPr>
          <a:xfrm>
            <a:off x="6823580" y="1720730"/>
            <a:ext cx="1946904" cy="39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・リアルタイム性と情報拡散力(twitter)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・興味関心で繋がる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・短文のコミュニケーション</a:t>
            </a:r>
          </a:p>
        </p:txBody>
      </p:sp>
      <p:sp>
        <p:nvSpPr>
          <p:cNvPr id="130" name="Google Shape;181;p22">
            <a:extLst>
              <a:ext uri="{FF2B5EF4-FFF2-40B4-BE49-F238E27FC236}">
                <a16:creationId xmlns:a16="http://schemas.microsoft.com/office/drawing/2014/main" id="{DCCBB604-6DA8-44D6-954E-0B0D346A46F6}"/>
              </a:ext>
            </a:extLst>
          </p:cNvPr>
          <p:cNvSpPr txBox="1"/>
          <p:nvPr/>
        </p:nvSpPr>
        <p:spPr>
          <a:xfrm>
            <a:off x="6763882" y="3175029"/>
            <a:ext cx="2089697" cy="39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・インフラ化したメッセージツール(LINE)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・プッシュ通知を活用した情報発信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0000"/>
                </a:solidFill>
              </a:defRPr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・高いコンテンツの自由度(写真、文章)</a:t>
            </a:r>
          </a:p>
        </p:txBody>
      </p:sp>
      <p:sp>
        <p:nvSpPr>
          <p:cNvPr id="131" name="Google Shape;184;p22">
            <a:extLst>
              <a:ext uri="{FF2B5EF4-FFF2-40B4-BE49-F238E27FC236}">
                <a16:creationId xmlns:a16="http://schemas.microsoft.com/office/drawing/2014/main" id="{1827FB65-F771-42C2-BE73-430A0D0067FF}"/>
              </a:ext>
            </a:extLst>
          </p:cNvPr>
          <p:cNvSpPr txBox="1"/>
          <p:nvPr/>
        </p:nvSpPr>
        <p:spPr>
          <a:xfrm>
            <a:off x="6778100" y="2988333"/>
            <a:ext cx="1867281" cy="1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8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・HPの役割を機能し信頼性向上</a:t>
            </a:r>
          </a:p>
        </p:txBody>
      </p:sp>
      <p:sp>
        <p:nvSpPr>
          <p:cNvPr id="132" name="Google Shape;185;p22">
            <a:extLst>
              <a:ext uri="{FF2B5EF4-FFF2-40B4-BE49-F238E27FC236}">
                <a16:creationId xmlns:a16="http://schemas.microsoft.com/office/drawing/2014/main" id="{F124B459-D479-43B7-975C-0ED9F9B4DEB4}"/>
              </a:ext>
            </a:extLst>
          </p:cNvPr>
          <p:cNvSpPr txBox="1"/>
          <p:nvPr/>
        </p:nvSpPr>
        <p:spPr>
          <a:xfrm>
            <a:off x="6836024" y="1550259"/>
            <a:ext cx="2089697" cy="1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8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・多くの情報を発信しファンを増加</a:t>
            </a:r>
          </a:p>
        </p:txBody>
      </p:sp>
      <p:sp>
        <p:nvSpPr>
          <p:cNvPr id="133" name="Google Shape;186;p22">
            <a:extLst>
              <a:ext uri="{FF2B5EF4-FFF2-40B4-BE49-F238E27FC236}">
                <a16:creationId xmlns:a16="http://schemas.microsoft.com/office/drawing/2014/main" id="{3D0BDC89-19D0-4395-A32A-C76CCE1D967D}"/>
              </a:ext>
            </a:extLst>
          </p:cNvPr>
          <p:cNvSpPr txBox="1"/>
          <p:nvPr/>
        </p:nvSpPr>
        <p:spPr>
          <a:xfrm>
            <a:off x="6763882" y="4564561"/>
            <a:ext cx="2089697" cy="207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defTabSz="685800">
              <a:defRPr sz="9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・動画による配信でリアル性を訴求</a:t>
            </a:r>
          </a:p>
        </p:txBody>
      </p:sp>
      <p:grpSp>
        <p:nvGrpSpPr>
          <p:cNvPr id="134" name="Google Shape;187;p22">
            <a:extLst>
              <a:ext uri="{FF2B5EF4-FFF2-40B4-BE49-F238E27FC236}">
                <a16:creationId xmlns:a16="http://schemas.microsoft.com/office/drawing/2014/main" id="{5D656A64-0C85-4B8C-9E74-0A2564A8D2A4}"/>
              </a:ext>
            </a:extLst>
          </p:cNvPr>
          <p:cNvGrpSpPr/>
          <p:nvPr/>
        </p:nvGrpSpPr>
        <p:grpSpPr>
          <a:xfrm>
            <a:off x="4876401" y="787633"/>
            <a:ext cx="690801" cy="677305"/>
            <a:chOff x="0" y="0"/>
            <a:chExt cx="690799" cy="677304"/>
          </a:xfrm>
        </p:grpSpPr>
        <p:sp>
          <p:nvSpPr>
            <p:cNvPr id="135" name="図形">
              <a:extLst>
                <a:ext uri="{FF2B5EF4-FFF2-40B4-BE49-F238E27FC236}">
                  <a16:creationId xmlns:a16="http://schemas.microsoft.com/office/drawing/2014/main" id="{6DC6F5CC-B964-48EC-8B13-8A3ABF973B6F}"/>
                </a:ext>
              </a:extLst>
            </p:cNvPr>
            <p:cNvSpPr/>
            <p:nvPr/>
          </p:nvSpPr>
          <p:spPr>
            <a:xfrm>
              <a:off x="-1" y="0"/>
              <a:ext cx="690801" cy="67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solidFill>
              <a:srgbClr val="F4B081"/>
            </a:solidFill>
            <a:ln w="3175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36" name="囲い込み">
              <a:extLst>
                <a:ext uri="{FF2B5EF4-FFF2-40B4-BE49-F238E27FC236}">
                  <a16:creationId xmlns:a16="http://schemas.microsoft.com/office/drawing/2014/main" id="{CEC9967F-BD0B-4F2A-9D4B-AED88B8C6B6B}"/>
                </a:ext>
              </a:extLst>
            </p:cNvPr>
            <p:cNvSpPr txBox="1"/>
            <p:nvPr/>
          </p:nvSpPr>
          <p:spPr>
            <a:xfrm>
              <a:off x="155856" y="112804"/>
              <a:ext cx="379088" cy="386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 defTabSz="685800">
                <a:defRPr sz="1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囲い込み</a:t>
              </a:r>
            </a:p>
          </p:txBody>
        </p:sp>
      </p:grpSp>
      <p:grpSp>
        <p:nvGrpSpPr>
          <p:cNvPr id="137" name="Google Shape;170;p22">
            <a:extLst>
              <a:ext uri="{FF2B5EF4-FFF2-40B4-BE49-F238E27FC236}">
                <a16:creationId xmlns:a16="http://schemas.microsoft.com/office/drawing/2014/main" id="{467E73B8-6492-40D3-B084-9698CB51AC44}"/>
              </a:ext>
            </a:extLst>
          </p:cNvPr>
          <p:cNvGrpSpPr/>
          <p:nvPr/>
        </p:nvGrpSpPr>
        <p:grpSpPr>
          <a:xfrm>
            <a:off x="3817909" y="4562863"/>
            <a:ext cx="1508182" cy="521199"/>
            <a:chOff x="0" y="0"/>
            <a:chExt cx="1508180" cy="521198"/>
          </a:xfrm>
        </p:grpSpPr>
        <p:sp>
          <p:nvSpPr>
            <p:cNvPr id="138" name="角丸四角形">
              <a:extLst>
                <a:ext uri="{FF2B5EF4-FFF2-40B4-BE49-F238E27FC236}">
                  <a16:creationId xmlns:a16="http://schemas.microsoft.com/office/drawing/2014/main" id="{D7C92032-027A-4FB8-9747-CED3283F7D93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39" name="認知…">
              <a:extLst>
                <a:ext uri="{FF2B5EF4-FFF2-40B4-BE49-F238E27FC236}">
                  <a16:creationId xmlns:a16="http://schemas.microsoft.com/office/drawing/2014/main" id="{DFA2BDE5-BA27-4FA0-BCF5-FEE03921AF05}"/>
                </a:ext>
              </a:extLst>
            </p:cNvPr>
            <p:cNvSpPr txBox="1"/>
            <p:nvPr/>
          </p:nvSpPr>
          <p:spPr>
            <a:xfrm>
              <a:off x="53594" y="8855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認知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Attention</a:t>
              </a:r>
            </a:p>
          </p:txBody>
        </p:sp>
      </p:grpSp>
      <p:grpSp>
        <p:nvGrpSpPr>
          <p:cNvPr id="140" name="Google Shape;170;p22">
            <a:extLst>
              <a:ext uri="{FF2B5EF4-FFF2-40B4-BE49-F238E27FC236}">
                <a16:creationId xmlns:a16="http://schemas.microsoft.com/office/drawing/2014/main" id="{F62DA7C1-DDD4-4D03-9714-E50CC449412E}"/>
              </a:ext>
            </a:extLst>
          </p:cNvPr>
          <p:cNvGrpSpPr/>
          <p:nvPr/>
        </p:nvGrpSpPr>
        <p:grpSpPr>
          <a:xfrm>
            <a:off x="3817909" y="3732663"/>
            <a:ext cx="1508182" cy="521199"/>
            <a:chOff x="0" y="0"/>
            <a:chExt cx="1508180" cy="521198"/>
          </a:xfrm>
        </p:grpSpPr>
        <p:sp>
          <p:nvSpPr>
            <p:cNvPr id="141" name="角丸四角形">
              <a:extLst>
                <a:ext uri="{FF2B5EF4-FFF2-40B4-BE49-F238E27FC236}">
                  <a16:creationId xmlns:a16="http://schemas.microsoft.com/office/drawing/2014/main" id="{26D72FEF-B400-4C02-9AEB-40D5CF56FF28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42" name="関心・興味…">
              <a:extLst>
                <a:ext uri="{FF2B5EF4-FFF2-40B4-BE49-F238E27FC236}">
                  <a16:creationId xmlns:a16="http://schemas.microsoft.com/office/drawing/2014/main" id="{AFF2B385-8574-4BE2-94B1-36F84FF10E9F}"/>
                </a:ext>
              </a:extLst>
            </p:cNvPr>
            <p:cNvSpPr txBox="1"/>
            <p:nvPr/>
          </p:nvSpPr>
          <p:spPr>
            <a:xfrm>
              <a:off x="53594" y="8855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関心・興味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Interest</a:t>
              </a:r>
            </a:p>
          </p:txBody>
        </p:sp>
      </p:grpSp>
      <p:grpSp>
        <p:nvGrpSpPr>
          <p:cNvPr id="143" name="Google Shape;170;p22">
            <a:extLst>
              <a:ext uri="{FF2B5EF4-FFF2-40B4-BE49-F238E27FC236}">
                <a16:creationId xmlns:a16="http://schemas.microsoft.com/office/drawing/2014/main" id="{64CBAC9B-C0D4-465E-AC74-69872DEACC96}"/>
              </a:ext>
            </a:extLst>
          </p:cNvPr>
          <p:cNvGrpSpPr/>
          <p:nvPr/>
        </p:nvGrpSpPr>
        <p:grpSpPr>
          <a:xfrm>
            <a:off x="3828001" y="2977181"/>
            <a:ext cx="1508181" cy="521199"/>
            <a:chOff x="0" y="0"/>
            <a:chExt cx="1508180" cy="521198"/>
          </a:xfrm>
        </p:grpSpPr>
        <p:sp>
          <p:nvSpPr>
            <p:cNvPr id="144" name="角丸四角形">
              <a:extLst>
                <a:ext uri="{FF2B5EF4-FFF2-40B4-BE49-F238E27FC236}">
                  <a16:creationId xmlns:a16="http://schemas.microsoft.com/office/drawing/2014/main" id="{8E30B9D0-223E-430C-A8AC-140F7CFA9FE2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45" name="検索…">
              <a:extLst>
                <a:ext uri="{FF2B5EF4-FFF2-40B4-BE49-F238E27FC236}">
                  <a16:creationId xmlns:a16="http://schemas.microsoft.com/office/drawing/2014/main" id="{00B40233-E97E-4EB9-9570-45EF11AFA73E}"/>
                </a:ext>
              </a:extLst>
            </p:cNvPr>
            <p:cNvSpPr txBox="1"/>
            <p:nvPr/>
          </p:nvSpPr>
          <p:spPr>
            <a:xfrm>
              <a:off x="53594" y="8855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検索</a:t>
              </a: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Search</a:t>
              </a:r>
            </a:p>
          </p:txBody>
        </p:sp>
      </p:grpSp>
      <p:grpSp>
        <p:nvGrpSpPr>
          <p:cNvPr id="146" name="Google Shape;170;p22">
            <a:extLst>
              <a:ext uri="{FF2B5EF4-FFF2-40B4-BE49-F238E27FC236}">
                <a16:creationId xmlns:a16="http://schemas.microsoft.com/office/drawing/2014/main" id="{AF34C8E3-A135-4570-B820-316E035475C9}"/>
              </a:ext>
            </a:extLst>
          </p:cNvPr>
          <p:cNvGrpSpPr/>
          <p:nvPr/>
        </p:nvGrpSpPr>
        <p:grpSpPr>
          <a:xfrm>
            <a:off x="3817909" y="2221699"/>
            <a:ext cx="1508182" cy="521199"/>
            <a:chOff x="0" y="0"/>
            <a:chExt cx="1508180" cy="521198"/>
          </a:xfrm>
        </p:grpSpPr>
        <p:sp>
          <p:nvSpPr>
            <p:cNvPr id="147" name="角丸四角形">
              <a:extLst>
                <a:ext uri="{FF2B5EF4-FFF2-40B4-BE49-F238E27FC236}">
                  <a16:creationId xmlns:a16="http://schemas.microsoft.com/office/drawing/2014/main" id="{938FFCA2-DD7A-446D-9C43-D490535D150E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48" name="行動…">
              <a:extLst>
                <a:ext uri="{FF2B5EF4-FFF2-40B4-BE49-F238E27FC236}">
                  <a16:creationId xmlns:a16="http://schemas.microsoft.com/office/drawing/2014/main" id="{7236A78D-8507-4845-845C-A568606CA8EC}"/>
                </a:ext>
              </a:extLst>
            </p:cNvPr>
            <p:cNvSpPr txBox="1"/>
            <p:nvPr/>
          </p:nvSpPr>
          <p:spPr>
            <a:xfrm>
              <a:off x="53594" y="8855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購入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Action</a:t>
              </a:r>
            </a:p>
          </p:txBody>
        </p:sp>
      </p:grpSp>
      <p:grpSp>
        <p:nvGrpSpPr>
          <p:cNvPr id="149" name="Google Shape;170;p22">
            <a:extLst>
              <a:ext uri="{FF2B5EF4-FFF2-40B4-BE49-F238E27FC236}">
                <a16:creationId xmlns:a16="http://schemas.microsoft.com/office/drawing/2014/main" id="{CAF2E504-46FD-45E7-AEFD-30D94562C413}"/>
              </a:ext>
            </a:extLst>
          </p:cNvPr>
          <p:cNvGrpSpPr/>
          <p:nvPr/>
        </p:nvGrpSpPr>
        <p:grpSpPr>
          <a:xfrm>
            <a:off x="3817909" y="1446379"/>
            <a:ext cx="1508182" cy="521199"/>
            <a:chOff x="0" y="0"/>
            <a:chExt cx="1508180" cy="521198"/>
          </a:xfrm>
        </p:grpSpPr>
        <p:sp>
          <p:nvSpPr>
            <p:cNvPr id="150" name="角丸四角形">
              <a:extLst>
                <a:ext uri="{FF2B5EF4-FFF2-40B4-BE49-F238E27FC236}">
                  <a16:creationId xmlns:a16="http://schemas.microsoft.com/office/drawing/2014/main" id="{7AE167B5-A868-403E-B001-188C7D607901}"/>
                </a:ext>
              </a:extLst>
            </p:cNvPr>
            <p:cNvSpPr/>
            <p:nvPr/>
          </p:nvSpPr>
          <p:spPr>
            <a:xfrm>
              <a:off x="0" y="0"/>
              <a:ext cx="1508181" cy="521199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51" name="共有…">
              <a:extLst>
                <a:ext uri="{FF2B5EF4-FFF2-40B4-BE49-F238E27FC236}">
                  <a16:creationId xmlns:a16="http://schemas.microsoft.com/office/drawing/2014/main" id="{6F4F5294-123F-416E-BF67-0C44175E26F0}"/>
                </a:ext>
              </a:extLst>
            </p:cNvPr>
            <p:cNvSpPr txBox="1"/>
            <p:nvPr/>
          </p:nvSpPr>
          <p:spPr>
            <a:xfrm>
              <a:off x="53594" y="88552"/>
              <a:ext cx="1400992" cy="34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共有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Share</a:t>
              </a:r>
            </a:p>
          </p:txBody>
        </p:sp>
      </p:grpSp>
      <p:sp>
        <p:nvSpPr>
          <p:cNvPr id="152" name="線">
            <a:extLst>
              <a:ext uri="{FF2B5EF4-FFF2-40B4-BE49-F238E27FC236}">
                <a16:creationId xmlns:a16="http://schemas.microsoft.com/office/drawing/2014/main" id="{2E9EDA1C-5873-4DF8-9DEB-A8E479CCDBCF}"/>
              </a:ext>
            </a:extLst>
          </p:cNvPr>
          <p:cNvSpPr/>
          <p:nvPr/>
        </p:nvSpPr>
        <p:spPr>
          <a:xfrm flipV="1">
            <a:off x="4572000" y="4293906"/>
            <a:ext cx="1" cy="22891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3" name="線">
            <a:extLst>
              <a:ext uri="{FF2B5EF4-FFF2-40B4-BE49-F238E27FC236}">
                <a16:creationId xmlns:a16="http://schemas.microsoft.com/office/drawing/2014/main" id="{F6652200-43BE-4D72-BACB-B1293E3A843A}"/>
              </a:ext>
            </a:extLst>
          </p:cNvPr>
          <p:cNvSpPr/>
          <p:nvPr/>
        </p:nvSpPr>
        <p:spPr>
          <a:xfrm flipV="1">
            <a:off x="4571999" y="1924119"/>
            <a:ext cx="1" cy="22891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4" name="線">
            <a:extLst>
              <a:ext uri="{FF2B5EF4-FFF2-40B4-BE49-F238E27FC236}">
                <a16:creationId xmlns:a16="http://schemas.microsoft.com/office/drawing/2014/main" id="{0EE4A42A-FC3D-41BA-ADD4-E542AB363941}"/>
              </a:ext>
            </a:extLst>
          </p:cNvPr>
          <p:cNvSpPr/>
          <p:nvPr/>
        </p:nvSpPr>
        <p:spPr>
          <a:xfrm flipV="1">
            <a:off x="4582091" y="2724950"/>
            <a:ext cx="1" cy="22891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5" name="線">
            <a:extLst>
              <a:ext uri="{FF2B5EF4-FFF2-40B4-BE49-F238E27FC236}">
                <a16:creationId xmlns:a16="http://schemas.microsoft.com/office/drawing/2014/main" id="{6D25C365-0814-483D-86FD-90DA0A05CB0C}"/>
              </a:ext>
            </a:extLst>
          </p:cNvPr>
          <p:cNvSpPr/>
          <p:nvPr/>
        </p:nvSpPr>
        <p:spPr>
          <a:xfrm flipV="1">
            <a:off x="4576413" y="3463278"/>
            <a:ext cx="1" cy="22891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6" name="線">
            <a:extLst>
              <a:ext uri="{FF2B5EF4-FFF2-40B4-BE49-F238E27FC236}">
                <a16:creationId xmlns:a16="http://schemas.microsoft.com/office/drawing/2014/main" id="{595B9018-853B-470D-8BD3-61169140ADA5}"/>
              </a:ext>
            </a:extLst>
          </p:cNvPr>
          <p:cNvSpPr/>
          <p:nvPr/>
        </p:nvSpPr>
        <p:spPr>
          <a:xfrm flipH="1">
            <a:off x="5454254" y="4408362"/>
            <a:ext cx="1341374" cy="4094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7" name="線">
            <a:extLst>
              <a:ext uri="{FF2B5EF4-FFF2-40B4-BE49-F238E27FC236}">
                <a16:creationId xmlns:a16="http://schemas.microsoft.com/office/drawing/2014/main" id="{B160A1CF-53D5-4355-899B-694BDDE6263F}"/>
              </a:ext>
            </a:extLst>
          </p:cNvPr>
          <p:cNvSpPr/>
          <p:nvPr/>
        </p:nvSpPr>
        <p:spPr>
          <a:xfrm flipH="1">
            <a:off x="5354042" y="4090617"/>
            <a:ext cx="1441586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8" name="線">
            <a:extLst>
              <a:ext uri="{FF2B5EF4-FFF2-40B4-BE49-F238E27FC236}">
                <a16:creationId xmlns:a16="http://schemas.microsoft.com/office/drawing/2014/main" id="{E1365801-4411-4AB1-893F-CD94B31D7DE0}"/>
              </a:ext>
            </a:extLst>
          </p:cNvPr>
          <p:cNvSpPr/>
          <p:nvPr/>
        </p:nvSpPr>
        <p:spPr>
          <a:xfrm flipH="1">
            <a:off x="5379345" y="2799526"/>
            <a:ext cx="1390980" cy="557142"/>
          </a:xfrm>
          <a:prstGeom prst="line">
            <a:avLst/>
          </a:prstGeom>
          <a:ln w="25400">
            <a:solidFill>
              <a:srgbClr val="000000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A15A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9" name="Google Shape;179;p22">
            <a:extLst>
              <a:ext uri="{FF2B5EF4-FFF2-40B4-BE49-F238E27FC236}">
                <a16:creationId xmlns:a16="http://schemas.microsoft.com/office/drawing/2014/main" id="{45F13D29-4992-4558-99A2-9AC92C2D64BA}"/>
              </a:ext>
            </a:extLst>
          </p:cNvPr>
          <p:cNvSpPr txBox="1"/>
          <p:nvPr/>
        </p:nvSpPr>
        <p:spPr>
          <a:xfrm>
            <a:off x="5289357" y="1974853"/>
            <a:ext cx="877826" cy="28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rgbClr val="000000"/>
                </a:solidFill>
              </a:defRPr>
            </a:pPr>
            <a:r>
              <a:rPr kumimoji="0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ファン・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rgbClr val="000000"/>
                </a:solidFill>
              </a:defRPr>
            </a:pPr>
            <a:r>
              <a:rPr kumimoji="0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ターゲッティング</a:t>
            </a:r>
          </a:p>
        </p:txBody>
      </p:sp>
      <p:sp>
        <p:nvSpPr>
          <p:cNvPr id="160" name="d">
            <a:extLst>
              <a:ext uri="{FF2B5EF4-FFF2-40B4-BE49-F238E27FC236}">
                <a16:creationId xmlns:a16="http://schemas.microsoft.com/office/drawing/2014/main" id="{FD7D858A-C5C8-4B86-83C2-27BD7ACEAECA}"/>
              </a:ext>
            </a:extLst>
          </p:cNvPr>
          <p:cNvSpPr txBox="1"/>
          <p:nvPr/>
        </p:nvSpPr>
        <p:spPr>
          <a:xfrm>
            <a:off x="4342384" y="2884170"/>
            <a:ext cx="5129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C4A15A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d</a:t>
            </a:r>
          </a:p>
        </p:txBody>
      </p:sp>
      <p:grpSp>
        <p:nvGrpSpPr>
          <p:cNvPr id="161" name="グループ">
            <a:extLst>
              <a:ext uri="{FF2B5EF4-FFF2-40B4-BE49-F238E27FC236}">
                <a16:creationId xmlns:a16="http://schemas.microsoft.com/office/drawing/2014/main" id="{B11CC23F-AB0E-4448-ADEF-B73E0DDC8E36}"/>
              </a:ext>
            </a:extLst>
          </p:cNvPr>
          <p:cNvGrpSpPr/>
          <p:nvPr/>
        </p:nvGrpSpPr>
        <p:grpSpPr>
          <a:xfrm>
            <a:off x="32549" y="1093901"/>
            <a:ext cx="1887883" cy="431490"/>
            <a:chOff x="0" y="0"/>
            <a:chExt cx="1887882" cy="431489"/>
          </a:xfrm>
        </p:grpSpPr>
        <p:sp>
          <p:nvSpPr>
            <p:cNvPr id="162" name="角丸四角形">
              <a:extLst>
                <a:ext uri="{FF2B5EF4-FFF2-40B4-BE49-F238E27FC236}">
                  <a16:creationId xmlns:a16="http://schemas.microsoft.com/office/drawing/2014/main" id="{BEE30A64-73C1-408B-8C58-524B468D86E8}"/>
                </a:ext>
              </a:extLst>
            </p:cNvPr>
            <p:cNvSpPr/>
            <p:nvPr/>
          </p:nvSpPr>
          <p:spPr>
            <a:xfrm>
              <a:off x="33290" y="0"/>
              <a:ext cx="1854593" cy="411276"/>
            </a:xfrm>
            <a:prstGeom prst="roundRect">
              <a:avLst>
                <a:gd name="adj" fmla="val 25973"/>
              </a:avLst>
            </a:pr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000000"/>
                  </a:solidFill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63" name="必要なアプローチとは？">
              <a:extLst>
                <a:ext uri="{FF2B5EF4-FFF2-40B4-BE49-F238E27FC236}">
                  <a16:creationId xmlns:a16="http://schemas.microsoft.com/office/drawing/2014/main" id="{43145FD2-087C-4B3E-9C9E-F4BD4610876F}"/>
                </a:ext>
              </a:extLst>
            </p:cNvPr>
            <p:cNvSpPr txBox="1"/>
            <p:nvPr/>
          </p:nvSpPr>
          <p:spPr>
            <a:xfrm>
              <a:off x="0" y="8362"/>
              <a:ext cx="1722784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必要なアプローチとは？</a:t>
              </a:r>
            </a:p>
          </p:txBody>
        </p:sp>
      </p:grpSp>
      <p:grpSp>
        <p:nvGrpSpPr>
          <p:cNvPr id="164" name="グループ">
            <a:extLst>
              <a:ext uri="{FF2B5EF4-FFF2-40B4-BE49-F238E27FC236}">
                <a16:creationId xmlns:a16="http://schemas.microsoft.com/office/drawing/2014/main" id="{3C076FE9-6DBC-46D5-B1C8-272DB195F75E}"/>
              </a:ext>
            </a:extLst>
          </p:cNvPr>
          <p:cNvGrpSpPr/>
          <p:nvPr/>
        </p:nvGrpSpPr>
        <p:grpSpPr>
          <a:xfrm>
            <a:off x="1005614" y="1535099"/>
            <a:ext cx="2638437" cy="423128"/>
            <a:chOff x="0" y="0"/>
            <a:chExt cx="2638435" cy="423127"/>
          </a:xfrm>
        </p:grpSpPr>
        <p:sp>
          <p:nvSpPr>
            <p:cNvPr id="165" name="四角形">
              <a:extLst>
                <a:ext uri="{FF2B5EF4-FFF2-40B4-BE49-F238E27FC236}">
                  <a16:creationId xmlns:a16="http://schemas.microsoft.com/office/drawing/2014/main" id="{D04DE76E-EAEF-4AE6-8B14-7FEF678C2542}"/>
                </a:ext>
              </a:extLst>
            </p:cNvPr>
            <p:cNvSpPr txBox="1"/>
            <p:nvPr/>
          </p:nvSpPr>
          <p:spPr>
            <a:xfrm>
              <a:off x="0" y="984"/>
              <a:ext cx="2638436" cy="410428"/>
            </a:xfrm>
            <a:prstGeom prst="rect">
              <a:avLst/>
            </a:prstGeom>
            <a:noFill/>
            <a:ln w="12700" cap="flat">
              <a:solidFill>
                <a:srgbClr val="AA7942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66" name="SNSなどで発信しやすい環境を作る。">
              <a:extLst>
                <a:ext uri="{FF2B5EF4-FFF2-40B4-BE49-F238E27FC236}">
                  <a16:creationId xmlns:a16="http://schemas.microsoft.com/office/drawing/2014/main" id="{9D1ABEC9-648A-4162-AB64-750D472FF44F}"/>
                </a:ext>
              </a:extLst>
            </p:cNvPr>
            <p:cNvSpPr txBox="1"/>
            <p:nvPr/>
          </p:nvSpPr>
          <p:spPr>
            <a:xfrm>
              <a:off x="29980" y="0"/>
              <a:ext cx="2255748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SNSなどで発信しやすい環境を作る。</a:t>
              </a:r>
            </a:p>
          </p:txBody>
        </p:sp>
      </p:grpSp>
      <p:grpSp>
        <p:nvGrpSpPr>
          <p:cNvPr id="167" name="グループ">
            <a:extLst>
              <a:ext uri="{FF2B5EF4-FFF2-40B4-BE49-F238E27FC236}">
                <a16:creationId xmlns:a16="http://schemas.microsoft.com/office/drawing/2014/main" id="{442A2BA6-8158-4B5C-ADF3-4D15C65E228D}"/>
              </a:ext>
            </a:extLst>
          </p:cNvPr>
          <p:cNvGrpSpPr/>
          <p:nvPr/>
        </p:nvGrpSpPr>
        <p:grpSpPr>
          <a:xfrm>
            <a:off x="1005614" y="2292300"/>
            <a:ext cx="2638437" cy="423128"/>
            <a:chOff x="0" y="0"/>
            <a:chExt cx="2638435" cy="423127"/>
          </a:xfrm>
        </p:grpSpPr>
        <p:sp>
          <p:nvSpPr>
            <p:cNvPr id="168" name="四角形">
              <a:extLst>
                <a:ext uri="{FF2B5EF4-FFF2-40B4-BE49-F238E27FC236}">
                  <a16:creationId xmlns:a16="http://schemas.microsoft.com/office/drawing/2014/main" id="{6525E3A6-BB6E-4642-B25D-FEA321E1F9E7}"/>
                </a:ext>
              </a:extLst>
            </p:cNvPr>
            <p:cNvSpPr txBox="1"/>
            <p:nvPr/>
          </p:nvSpPr>
          <p:spPr>
            <a:xfrm>
              <a:off x="0" y="984"/>
              <a:ext cx="2638436" cy="410428"/>
            </a:xfrm>
            <a:prstGeom prst="rect">
              <a:avLst/>
            </a:prstGeom>
            <a:noFill/>
            <a:ln w="12700" cap="flat">
              <a:solidFill>
                <a:srgbClr val="AA7942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69" name="購買行動を起こすための働きかけを実施">
              <a:extLst>
                <a:ext uri="{FF2B5EF4-FFF2-40B4-BE49-F238E27FC236}">
                  <a16:creationId xmlns:a16="http://schemas.microsoft.com/office/drawing/2014/main" id="{B3AE60E8-67B0-4B1C-995B-92A692270DC7}"/>
                </a:ext>
              </a:extLst>
            </p:cNvPr>
            <p:cNvSpPr txBox="1"/>
            <p:nvPr/>
          </p:nvSpPr>
          <p:spPr>
            <a:xfrm>
              <a:off x="29980" y="0"/>
              <a:ext cx="2255748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購買行動を起こすための働きかけを実施</a:t>
              </a:r>
            </a:p>
          </p:txBody>
        </p:sp>
      </p:grpSp>
      <p:grpSp>
        <p:nvGrpSpPr>
          <p:cNvPr id="170" name="グループ">
            <a:extLst>
              <a:ext uri="{FF2B5EF4-FFF2-40B4-BE49-F238E27FC236}">
                <a16:creationId xmlns:a16="http://schemas.microsoft.com/office/drawing/2014/main" id="{4EC5E27B-177E-42E4-9517-23538D697B51}"/>
              </a:ext>
            </a:extLst>
          </p:cNvPr>
          <p:cNvGrpSpPr/>
          <p:nvPr/>
        </p:nvGrpSpPr>
        <p:grpSpPr>
          <a:xfrm>
            <a:off x="1005614" y="3045544"/>
            <a:ext cx="2638437" cy="423128"/>
            <a:chOff x="0" y="0"/>
            <a:chExt cx="2638435" cy="423127"/>
          </a:xfrm>
        </p:grpSpPr>
        <p:sp>
          <p:nvSpPr>
            <p:cNvPr id="171" name="四角形">
              <a:extLst>
                <a:ext uri="{FF2B5EF4-FFF2-40B4-BE49-F238E27FC236}">
                  <a16:creationId xmlns:a16="http://schemas.microsoft.com/office/drawing/2014/main" id="{DD4155CD-01DC-420A-89C0-B9211958DD72}"/>
                </a:ext>
              </a:extLst>
            </p:cNvPr>
            <p:cNvSpPr txBox="1"/>
            <p:nvPr/>
          </p:nvSpPr>
          <p:spPr>
            <a:xfrm>
              <a:off x="0" y="984"/>
              <a:ext cx="2638436" cy="410428"/>
            </a:xfrm>
            <a:prstGeom prst="rect">
              <a:avLst/>
            </a:prstGeom>
            <a:noFill/>
            <a:ln w="12700" cap="flat">
              <a:solidFill>
                <a:srgbClr val="AA7942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72" name="個別アカウントなどでより具体的に情報を提供">
              <a:extLst>
                <a:ext uri="{FF2B5EF4-FFF2-40B4-BE49-F238E27FC236}">
                  <a16:creationId xmlns:a16="http://schemas.microsoft.com/office/drawing/2014/main" id="{DB52E67A-E9EA-4E6B-BC19-9070EA3E12CE}"/>
                </a:ext>
              </a:extLst>
            </p:cNvPr>
            <p:cNvSpPr txBox="1"/>
            <p:nvPr/>
          </p:nvSpPr>
          <p:spPr>
            <a:xfrm>
              <a:off x="29980" y="0"/>
              <a:ext cx="2255748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個別アカウントなどでより具体的に情報を提供</a:t>
              </a:r>
            </a:p>
          </p:txBody>
        </p:sp>
      </p:grpSp>
      <p:grpSp>
        <p:nvGrpSpPr>
          <p:cNvPr id="173" name="グループ">
            <a:extLst>
              <a:ext uri="{FF2B5EF4-FFF2-40B4-BE49-F238E27FC236}">
                <a16:creationId xmlns:a16="http://schemas.microsoft.com/office/drawing/2014/main" id="{C0DCE986-8B05-4564-8D0D-4B279A700086}"/>
              </a:ext>
            </a:extLst>
          </p:cNvPr>
          <p:cNvGrpSpPr/>
          <p:nvPr/>
        </p:nvGrpSpPr>
        <p:grpSpPr>
          <a:xfrm>
            <a:off x="1005614" y="3809355"/>
            <a:ext cx="2638437" cy="423129"/>
            <a:chOff x="0" y="0"/>
            <a:chExt cx="2638435" cy="423127"/>
          </a:xfrm>
        </p:grpSpPr>
        <p:sp>
          <p:nvSpPr>
            <p:cNvPr id="174" name="四角形">
              <a:extLst>
                <a:ext uri="{FF2B5EF4-FFF2-40B4-BE49-F238E27FC236}">
                  <a16:creationId xmlns:a16="http://schemas.microsoft.com/office/drawing/2014/main" id="{E0C00626-F38E-43AE-9A5E-6E4951703326}"/>
                </a:ext>
              </a:extLst>
            </p:cNvPr>
            <p:cNvSpPr txBox="1"/>
            <p:nvPr/>
          </p:nvSpPr>
          <p:spPr>
            <a:xfrm>
              <a:off x="0" y="984"/>
              <a:ext cx="2638436" cy="410428"/>
            </a:xfrm>
            <a:prstGeom prst="rect">
              <a:avLst/>
            </a:prstGeom>
            <a:noFill/>
            <a:ln w="12700" cap="flat">
              <a:solidFill>
                <a:srgbClr val="AA7942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75" name="商品や旅行地などの魅力を訴求する">
              <a:extLst>
                <a:ext uri="{FF2B5EF4-FFF2-40B4-BE49-F238E27FC236}">
                  <a16:creationId xmlns:a16="http://schemas.microsoft.com/office/drawing/2014/main" id="{6805E199-CC3C-4539-8B29-D58817D75954}"/>
                </a:ext>
              </a:extLst>
            </p:cNvPr>
            <p:cNvSpPr txBox="1"/>
            <p:nvPr/>
          </p:nvSpPr>
          <p:spPr>
            <a:xfrm>
              <a:off x="29980" y="0"/>
              <a:ext cx="2255748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商品や旅行地などの魅力を訴求する</a:t>
              </a:r>
            </a:p>
          </p:txBody>
        </p:sp>
      </p:grpSp>
      <p:grpSp>
        <p:nvGrpSpPr>
          <p:cNvPr id="176" name="グループ">
            <a:extLst>
              <a:ext uri="{FF2B5EF4-FFF2-40B4-BE49-F238E27FC236}">
                <a16:creationId xmlns:a16="http://schemas.microsoft.com/office/drawing/2014/main" id="{5E66BBF2-FC78-4107-BC0F-BE5F05A50618}"/>
              </a:ext>
            </a:extLst>
          </p:cNvPr>
          <p:cNvGrpSpPr/>
          <p:nvPr/>
        </p:nvGrpSpPr>
        <p:grpSpPr>
          <a:xfrm>
            <a:off x="1005614" y="4562179"/>
            <a:ext cx="2638437" cy="423128"/>
            <a:chOff x="0" y="0"/>
            <a:chExt cx="2638435" cy="423127"/>
          </a:xfrm>
        </p:grpSpPr>
        <p:sp>
          <p:nvSpPr>
            <p:cNvPr id="177" name="四角形">
              <a:extLst>
                <a:ext uri="{FF2B5EF4-FFF2-40B4-BE49-F238E27FC236}">
                  <a16:creationId xmlns:a16="http://schemas.microsoft.com/office/drawing/2014/main" id="{A2A832EC-863A-495E-9839-45F12A27A728}"/>
                </a:ext>
              </a:extLst>
            </p:cNvPr>
            <p:cNvSpPr txBox="1"/>
            <p:nvPr/>
          </p:nvSpPr>
          <p:spPr>
            <a:xfrm>
              <a:off x="0" y="984"/>
              <a:ext cx="2638436" cy="410428"/>
            </a:xfrm>
            <a:prstGeom prst="rect">
              <a:avLst/>
            </a:prstGeom>
            <a:noFill/>
            <a:ln w="12700" cap="flat">
              <a:solidFill>
                <a:srgbClr val="AA7942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78" name="広告やPR（SNS）等で認知させる">
              <a:extLst>
                <a:ext uri="{FF2B5EF4-FFF2-40B4-BE49-F238E27FC236}">
                  <a16:creationId xmlns:a16="http://schemas.microsoft.com/office/drawing/2014/main" id="{452BC9C5-3BED-45C5-9D9E-479BD142DA6C}"/>
                </a:ext>
              </a:extLst>
            </p:cNvPr>
            <p:cNvSpPr txBox="1"/>
            <p:nvPr/>
          </p:nvSpPr>
          <p:spPr>
            <a:xfrm>
              <a:off x="29980" y="0"/>
              <a:ext cx="2255748" cy="423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75" tIns="34275" rIns="34275" bIns="34275" numCol="1" anchor="ctr">
              <a:noAutofit/>
            </a:bodyPr>
            <a:lstStyle>
              <a:lvl1pPr algn="ctr" defTabSz="685800">
                <a:defRPr sz="8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広告やPR（SNS）等で認知させる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2748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63566" y="1788145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３．中国でのブランディングのあり方</a:t>
            </a:r>
          </a:p>
        </p:txBody>
      </p:sp>
    </p:spTree>
    <p:extLst>
      <p:ext uri="{BB962C8B-B14F-4D97-AF65-F5344CB8AC3E}">
        <p14:creationId xmlns:p14="http://schemas.microsoft.com/office/powerpoint/2010/main" val="15153136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ift">
  <a:themeElements>
    <a:clrScheme name="Shift">
      <a:dk1>
        <a:srgbClr val="C4A15A"/>
      </a:dk1>
      <a:lt1>
        <a:srgbClr val="C4A15A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2245</TotalTime>
  <Words>1807</Words>
  <Application>Microsoft Office PowerPoint</Application>
  <PresentationFormat>画面に合わせる (16:9)</PresentationFormat>
  <Paragraphs>333</Paragraphs>
  <Slides>30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HGPｺﾞｼｯｸE</vt:lpstr>
      <vt:lpstr>游ゴシック</vt:lpstr>
      <vt:lpstr>Arial</vt:lpstr>
      <vt:lpstr>Shift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４．２　認知拡大・興味促進が必要</vt:lpstr>
      <vt:lpstr>４．３　中国版　TikTok と言われるdouyinはご存知ですか？</vt:lpstr>
      <vt:lpstr>４．４　douyinの強みとは？</vt:lpstr>
      <vt:lpstr>４．５　douyinの3つのポイント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青木毅</dc:creator>
  <cp:lastModifiedBy>青木 毅</cp:lastModifiedBy>
  <cp:revision>87</cp:revision>
  <dcterms:modified xsi:type="dcterms:W3CDTF">2022-03-21T08:41:38Z</dcterms:modified>
</cp:coreProperties>
</file>