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2"/>
  </p:notesMasterIdLst>
  <p:handoutMasterIdLst>
    <p:handoutMasterId r:id="rId13"/>
  </p:handoutMasterIdLst>
  <p:sldIdLst>
    <p:sldId id="1085" r:id="rId2"/>
    <p:sldId id="1116" r:id="rId3"/>
    <p:sldId id="1112" r:id="rId4"/>
    <p:sldId id="1113" r:id="rId5"/>
    <p:sldId id="1114" r:id="rId6"/>
    <p:sldId id="1115" r:id="rId7"/>
    <p:sldId id="1108" r:id="rId8"/>
    <p:sldId id="1104" r:id="rId9"/>
    <p:sldId id="1110" r:id="rId10"/>
    <p:sldId id="1095" r:id="rId11"/>
  </p:sldIdLst>
  <p:sldSz cx="13058775" cy="7345363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1000" kern="1200">
        <a:solidFill>
          <a:srgbClr val="000000"/>
        </a:solidFill>
        <a:latin typeface="HGP創英角ｺﾞｼｯｸUB" pitchFamily="50" charset="-128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000" kern="1200">
        <a:solidFill>
          <a:srgbClr val="000000"/>
        </a:solidFill>
        <a:latin typeface="HGP創英角ｺﾞｼｯｸUB" pitchFamily="50" charset="-128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000" kern="1200">
        <a:solidFill>
          <a:srgbClr val="000000"/>
        </a:solidFill>
        <a:latin typeface="HGP創英角ｺﾞｼｯｸUB" pitchFamily="50" charset="-128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000" kern="1200">
        <a:solidFill>
          <a:srgbClr val="000000"/>
        </a:solidFill>
        <a:latin typeface="HGP創英角ｺﾞｼｯｸUB" pitchFamily="50" charset="-128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000" kern="1200">
        <a:solidFill>
          <a:srgbClr val="000000"/>
        </a:solidFill>
        <a:latin typeface="HGP創英角ｺﾞｼｯｸUB" pitchFamily="50" charset="-128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1000" kern="1200">
        <a:solidFill>
          <a:srgbClr val="000000"/>
        </a:solidFill>
        <a:latin typeface="HGP創英角ｺﾞｼｯｸUB" pitchFamily="50" charset="-128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1000" kern="1200">
        <a:solidFill>
          <a:srgbClr val="000000"/>
        </a:solidFill>
        <a:latin typeface="HGP創英角ｺﾞｼｯｸUB" pitchFamily="50" charset="-128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1000" kern="1200">
        <a:solidFill>
          <a:srgbClr val="000000"/>
        </a:solidFill>
        <a:latin typeface="HGP創英角ｺﾞｼｯｸUB" pitchFamily="50" charset="-128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1000" kern="1200">
        <a:solidFill>
          <a:srgbClr val="000000"/>
        </a:solidFill>
        <a:latin typeface="HGP創英角ｺﾞｼｯｸUB" pitchFamily="50" charset="-128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2DF93BE1-5ADA-4201-A556-B6D10DF8DFC4}">
          <p14:sldIdLst/>
        </p14:section>
        <p14:section name="タイトルなしのセクション" id="{5AD3FEDF-CFDF-41B6-99EF-C47CB17016EF}">
          <p14:sldIdLst>
            <p14:sldId id="1085"/>
            <p14:sldId id="1116"/>
            <p14:sldId id="1112"/>
            <p14:sldId id="1113"/>
            <p14:sldId id="1114"/>
            <p14:sldId id="1115"/>
            <p14:sldId id="1108"/>
            <p14:sldId id="1104"/>
            <p14:sldId id="1110"/>
            <p14:sldId id="10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orient="horz" pos="969" userDrawn="1">
          <p15:clr>
            <a:srgbClr val="A4A3A4"/>
          </p15:clr>
        </p15:guide>
        <p15:guide id="3" orient="horz" pos="1950" userDrawn="1">
          <p15:clr>
            <a:srgbClr val="A4A3A4"/>
          </p15:clr>
        </p15:guide>
        <p15:guide id="4" pos="389" userDrawn="1">
          <p15:clr>
            <a:srgbClr val="A4A3A4"/>
          </p15:clr>
        </p15:guide>
        <p15:guide id="5" pos="1408" userDrawn="1">
          <p15:clr>
            <a:srgbClr val="A4A3A4"/>
          </p15:clr>
        </p15:guide>
        <p15:guide id="6" orient="horz" pos="963" userDrawn="1">
          <p15:clr>
            <a:srgbClr val="A4A3A4"/>
          </p15:clr>
        </p15:guide>
        <p15:guide id="7" pos="41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未祐" initials="齋藤" lastIdx="2" clrIdx="0">
    <p:extLst>
      <p:ext uri="{19B8F6BF-5375-455C-9EA6-DF929625EA0E}">
        <p15:presenceInfo xmlns:p15="http://schemas.microsoft.com/office/powerpoint/2012/main" userId="齋藤 未祐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FAB"/>
    <a:srgbClr val="B1315C"/>
    <a:srgbClr val="D60839"/>
    <a:srgbClr val="FBFDE3"/>
    <a:srgbClr val="C11150"/>
    <a:srgbClr val="F7FCCC"/>
    <a:srgbClr val="BB2B39"/>
    <a:srgbClr val="F4DD88"/>
    <a:srgbClr val="F2D776"/>
    <a:srgbClr val="B63A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02" autoAdjust="0"/>
    <p:restoredTop sz="99424" autoAdjust="0"/>
  </p:normalViewPr>
  <p:slideViewPr>
    <p:cSldViewPr snapToGrid="0" showGuides="1">
      <p:cViewPr varScale="1">
        <p:scale>
          <a:sx n="72" d="100"/>
          <a:sy n="72" d="100"/>
        </p:scale>
        <p:origin x="96" y="582"/>
      </p:cViewPr>
      <p:guideLst>
        <p:guide orient="horz" pos="1620"/>
        <p:guide orient="horz" pos="969"/>
        <p:guide orient="horz" pos="1950"/>
        <p:guide pos="389"/>
        <p:guide pos="1408"/>
        <p:guide orient="horz" pos="963"/>
        <p:guide pos="4105"/>
      </p:guideLst>
    </p:cSldViewPr>
  </p:slideViewPr>
  <p:outlineViewPr>
    <p:cViewPr>
      <p:scale>
        <a:sx n="33" d="100"/>
        <a:sy n="33" d="100"/>
      </p:scale>
      <p:origin x="0" y="454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1662" y="-72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5" Type="http://schemas.openxmlformats.org/officeDocument/2006/relationships/slide" Target="slides/slide6.xml"/><Relationship Id="rId4" Type="http://schemas.openxmlformats.org/officeDocument/2006/relationships/slide" Target="slides/slide5.xml"/><Relationship Id="rId9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36" tIns="46118" rIns="92236" bIns="46118" numCol="1" anchor="t" anchorCtr="0" compatLnSpc="1">
            <a:prstTxWarp prst="textNoShape">
              <a:avLst/>
            </a:prstTxWarp>
          </a:bodyPr>
          <a:lstStyle>
            <a:lvl1pPr algn="l" defTabSz="92233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36" tIns="46118" rIns="92236" bIns="46118" numCol="1" anchor="t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D794963-EF6A-4444-913D-2DFD8977B4AD}" type="datetimeFigureOut">
              <a:rPr lang="ja-JP" altLang="en-US"/>
              <a:pPr>
                <a:defRPr/>
              </a:pPr>
              <a:t>2023/4/18</a:t>
            </a:fld>
            <a:endParaRPr lang="en-US" altLang="ja-JP" dirty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algn="l" defTabSz="92233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0863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6AA68EA6-6903-4A5F-991B-981044849A6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25384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895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613" y="762000"/>
            <a:ext cx="663575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7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953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347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47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8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0BF2699A-7F94-41DB-8C9D-A23C409B306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19684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gradFill rotWithShape="0">
          <a:gsLst>
            <a:gs pos="0">
              <a:srgbClr val="D5D5D5"/>
            </a:gs>
            <a:gs pos="50000">
              <a:srgbClr val="F8F8F8"/>
            </a:gs>
            <a:gs pos="100000">
              <a:srgbClr val="D5D5D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813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7972501" y="431801"/>
            <a:ext cx="4545842" cy="11858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369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680590" y="28575"/>
            <a:ext cx="3224899" cy="1303338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149223" y="28575"/>
            <a:ext cx="4342709" cy="1303338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0439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3530" y="202046"/>
            <a:ext cx="12699573" cy="617002"/>
          </a:xfrm>
          <a:noFill/>
        </p:spPr>
        <p:txBody>
          <a:bodyPr wrap="none" lIns="288000"/>
          <a:lstStyle>
            <a:lvl1pPr>
              <a:defRPr sz="2999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256365" y="896174"/>
            <a:ext cx="12031862" cy="1069063"/>
          </a:xfrm>
          <a:prstGeom prst="rect">
            <a:avLst/>
          </a:prstGeom>
          <a:ln cmpd="sng">
            <a:noFill/>
            <a:prstDash val="sysDash"/>
          </a:ln>
        </p:spPr>
        <p:txBody>
          <a:bodyPr wrap="square">
            <a:spAutoFit/>
          </a:bodyPr>
          <a:lstStyle>
            <a:lvl1pPr marL="367280" indent="-83319">
              <a:defRPr sz="2142">
                <a:solidFill>
                  <a:schemeClr val="bg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581527" indent="-1701">
              <a:defRPr sz="1714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765167" indent="-183640"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5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12367281" y="7039442"/>
            <a:ext cx="386892" cy="303536"/>
          </a:xfrm>
          <a:prstGeom prst="rect">
            <a:avLst/>
          </a:prstGeom>
        </p:spPr>
        <p:txBody>
          <a:bodyPr vert="horz" wrap="none" lIns="36000" tIns="36000" rIns="36000" bIns="36000" rtlCol="0" anchor="ctr">
            <a:spAutoFit/>
          </a:bodyPr>
          <a:lstStyle>
            <a:lvl1pPr algn="r">
              <a:defRPr sz="1500" b="1">
                <a:solidFill>
                  <a:schemeClr val="bg1"/>
                </a:solidFill>
              </a:defRPr>
            </a:lvl1pPr>
          </a:lstStyle>
          <a:p>
            <a:fld id="{C994E05D-C05F-4E43-A01B-C54AD7C9891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409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7748" y="42532"/>
            <a:ext cx="12891028" cy="489098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67747" y="740152"/>
            <a:ext cx="12308066" cy="11858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0937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31732" y="4719638"/>
            <a:ext cx="11099467" cy="145891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031732" y="4277991"/>
            <a:ext cx="11099467" cy="44164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9639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10278" y="431801"/>
            <a:ext cx="6058720" cy="20697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457657" y="431801"/>
            <a:ext cx="6060686" cy="20697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0115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2448" y="293688"/>
            <a:ext cx="11753880" cy="1223962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52448" y="1819506"/>
            <a:ext cx="5769836" cy="5093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2448" y="2328864"/>
            <a:ext cx="5769836" cy="1814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634526" y="1819506"/>
            <a:ext cx="5771802" cy="5093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634526" y="2328864"/>
            <a:ext cx="5771802" cy="1814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0262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04679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422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2448" y="292100"/>
            <a:ext cx="4295934" cy="1244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105598" y="292100"/>
            <a:ext cx="7300730" cy="23621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52448" y="1536700"/>
            <a:ext cx="4295934" cy="3400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5957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58695" y="5141914"/>
            <a:ext cx="7835265" cy="6064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558695" y="655639"/>
            <a:ext cx="7835265" cy="6447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558695" y="5748338"/>
            <a:ext cx="7835265" cy="3400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3323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たいとる"/>
          <p:cNvSpPr>
            <a:spLocks noChangeArrowheads="1"/>
          </p:cNvSpPr>
          <p:nvPr/>
        </p:nvSpPr>
        <p:spPr bwMode="auto">
          <a:xfrm>
            <a:off x="1" y="39209"/>
            <a:ext cx="13058774" cy="520188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6699FF">
                  <a:gamma/>
                  <a:shade val="63529"/>
                  <a:invGamma/>
                </a:srgbClr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>
            <a:outerShdw dist="38100" dir="54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round/>
                <a:headEnd/>
                <a:tailEnd/>
              </a14:hiddenLine>
            </a:ext>
          </a:extLst>
        </p:spPr>
        <p:txBody>
          <a:bodyPr lIns="100607" tIns="0" rIns="100607" bIns="40242" anchor="ctr"/>
          <a:lstStyle>
            <a:lvl1pPr algn="l" defTabSz="957263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algn="l" defTabSz="957263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algn="l" defTabSz="957263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algn="l" defTabSz="957263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algn="l" defTabSz="957263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 sz="1900" i="1" dirty="0" smtClean="0">
              <a:solidFill>
                <a:srgbClr val="FFFFFF"/>
              </a:solidFill>
            </a:endParaRP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0277" y="623195"/>
            <a:ext cx="12308066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099" tIns="51048" rIns="102099" bIns="5104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20"/>
          <p:cNvSpPr>
            <a:spLocks noChangeArrowheads="1"/>
          </p:cNvSpPr>
          <p:nvPr/>
        </p:nvSpPr>
        <p:spPr bwMode="auto">
          <a:xfrm>
            <a:off x="12241251" y="225040"/>
            <a:ext cx="693716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1022350" eaLnBrk="0" hangingPunct="0">
              <a:defRPr kumimoji="1" sz="10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defTabSz="1022350" eaLnBrk="0" hangingPunct="0">
              <a:defRPr kumimoji="1" sz="10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defTabSz="1022350" eaLnBrk="0" hangingPunct="0">
              <a:defRPr kumimoji="1" sz="10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defTabSz="1022350" eaLnBrk="0" hangingPunct="0">
              <a:defRPr kumimoji="1" sz="10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defTabSz="1022350" eaLnBrk="0" hangingPunct="0">
              <a:defRPr kumimoji="1" sz="10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algn="ctr" defTabSz="102235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algn="ctr" defTabSz="102235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algn="ctr" defTabSz="102235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algn="ctr" defTabSz="102235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eaLnBrk="1" hangingPunct="1">
              <a:defRPr/>
            </a:pPr>
            <a:fld id="{8D83D5D1-8DE9-4B24-B7C2-EAD75B81CBAC}" type="slidenum">
              <a:rPr kumimoji="0" lang="ja-JP" altLang="en-US" sz="1500" b="1" smtClean="0">
                <a:solidFill>
                  <a:schemeClr val="bg1"/>
                </a:solidFill>
                <a:latin typeface="+mj-ea"/>
                <a:ea typeface="+mj-ea"/>
              </a:rPr>
              <a:pPr algn="ctr" eaLnBrk="1" hangingPunct="1">
                <a:defRPr/>
              </a:pPr>
              <a:t>‹#›</a:t>
            </a:fld>
            <a:endParaRPr kumimoji="0" lang="en-US" altLang="ja-JP" sz="15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03909" y="153144"/>
            <a:ext cx="12905489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205" tIns="51103" rIns="102205" bIns="511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47" r:id="rId1"/>
    <p:sldLayoutId id="2147485437" r:id="rId2"/>
    <p:sldLayoutId id="2147485438" r:id="rId3"/>
    <p:sldLayoutId id="2147485439" r:id="rId4"/>
    <p:sldLayoutId id="2147485440" r:id="rId5"/>
    <p:sldLayoutId id="2147485441" r:id="rId6"/>
    <p:sldLayoutId id="2147485442" r:id="rId7"/>
    <p:sldLayoutId id="2147485443" r:id="rId8"/>
    <p:sldLayoutId id="2147485444" r:id="rId9"/>
    <p:sldLayoutId id="2147485445" r:id="rId10"/>
    <p:sldLayoutId id="2147485446" r:id="rId11"/>
    <p:sldLayoutId id="2147485448" r:id="rId12"/>
  </p:sldLayoutIdLst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kumimoji="1" sz="2000">
          <a:solidFill>
            <a:srgbClr val="FFFFFF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kumimoji="1" sz="2000">
          <a:solidFill>
            <a:srgbClr val="FFFFFF"/>
          </a:solidFill>
          <a:latin typeface="HGP創英角ｺﾞｼｯｸUB" pitchFamily="50" charset="-128"/>
          <a:ea typeface="HGP創英角ｺﾞｼｯｸUB" pitchFamily="50" charset="-128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kumimoji="1" sz="2000">
          <a:solidFill>
            <a:srgbClr val="FFFFFF"/>
          </a:solidFill>
          <a:latin typeface="HGP創英角ｺﾞｼｯｸUB" pitchFamily="50" charset="-128"/>
          <a:ea typeface="HGP創英角ｺﾞｼｯｸUB" pitchFamily="50" charset="-128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kumimoji="1" sz="2000">
          <a:solidFill>
            <a:srgbClr val="FFFFFF"/>
          </a:solidFill>
          <a:latin typeface="HGP創英角ｺﾞｼｯｸUB" pitchFamily="50" charset="-128"/>
          <a:ea typeface="HGP創英角ｺﾞｼｯｸUB" pitchFamily="50" charset="-128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kumimoji="1" sz="2000">
          <a:solidFill>
            <a:srgbClr val="FFFFFF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defTabSz="957263" rtl="0" fontAlgn="base">
        <a:spcBef>
          <a:spcPct val="0"/>
        </a:spcBef>
        <a:spcAft>
          <a:spcPct val="0"/>
        </a:spcAft>
        <a:defRPr kumimoji="1" sz="2000">
          <a:solidFill>
            <a:srgbClr val="000000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defTabSz="957263" rtl="0" fontAlgn="base">
        <a:spcBef>
          <a:spcPct val="0"/>
        </a:spcBef>
        <a:spcAft>
          <a:spcPct val="0"/>
        </a:spcAft>
        <a:defRPr kumimoji="1" sz="2000">
          <a:solidFill>
            <a:srgbClr val="000000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defTabSz="957263" rtl="0" fontAlgn="base">
        <a:spcBef>
          <a:spcPct val="0"/>
        </a:spcBef>
        <a:spcAft>
          <a:spcPct val="0"/>
        </a:spcAft>
        <a:defRPr kumimoji="1" sz="2000">
          <a:solidFill>
            <a:srgbClr val="000000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defTabSz="957263" rtl="0" fontAlgn="base">
        <a:spcBef>
          <a:spcPct val="0"/>
        </a:spcBef>
        <a:spcAft>
          <a:spcPct val="0"/>
        </a:spcAft>
        <a:defRPr kumimoji="1" sz="2000">
          <a:solidFill>
            <a:srgbClr val="000000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176213" indent="-176213" algn="l" defTabSz="1022350" rtl="0" eaLnBrk="0" fontAlgn="base" hangingPunct="0">
        <a:lnSpc>
          <a:spcPct val="110000"/>
        </a:lnSpc>
        <a:spcBef>
          <a:spcPct val="0"/>
        </a:spcBef>
        <a:spcAft>
          <a:spcPct val="10000"/>
        </a:spcAft>
        <a:buClr>
          <a:srgbClr val="333333"/>
        </a:buClr>
        <a:buSzPct val="120000"/>
        <a:buFont typeface="メイリオ" pitchFamily="50" charset="-128"/>
        <a:buBlip>
          <a:blip r:embed="rId14"/>
        </a:buBlip>
        <a:defRPr kumimoji="1" sz="1200">
          <a:solidFill>
            <a:srgbClr val="000000"/>
          </a:solidFill>
          <a:latin typeface="+mn-lt"/>
          <a:ea typeface="+mn-ea"/>
          <a:cs typeface="+mn-cs"/>
        </a:defRPr>
      </a:lvl1pPr>
      <a:lvl2pPr marL="830263" indent="-319088" algn="l" defTabSz="1022350" rtl="0" eaLnBrk="0" fontAlgn="base" hangingPunct="0">
        <a:lnSpc>
          <a:spcPct val="110000"/>
        </a:lnSpc>
        <a:spcBef>
          <a:spcPct val="0"/>
        </a:spcBef>
        <a:spcAft>
          <a:spcPct val="10000"/>
        </a:spcAft>
        <a:buClr>
          <a:srgbClr val="333333"/>
        </a:buClr>
        <a:buSzPct val="120000"/>
        <a:buFont typeface="メイリオ" pitchFamily="50" charset="-128"/>
        <a:buBlip>
          <a:blip r:embed="rId14"/>
        </a:buBlip>
        <a:defRPr kumimoji="1" sz="1200">
          <a:solidFill>
            <a:srgbClr val="000000"/>
          </a:solidFill>
          <a:latin typeface="+mn-lt"/>
          <a:ea typeface="+mn-ea"/>
        </a:defRPr>
      </a:lvl2pPr>
      <a:lvl3pPr marL="1277938" indent="-255588" algn="l" defTabSz="1022350" rtl="0" eaLnBrk="0" fontAlgn="base" hangingPunct="0">
        <a:lnSpc>
          <a:spcPct val="110000"/>
        </a:lnSpc>
        <a:spcBef>
          <a:spcPct val="0"/>
        </a:spcBef>
        <a:spcAft>
          <a:spcPct val="10000"/>
        </a:spcAft>
        <a:buClr>
          <a:srgbClr val="333333"/>
        </a:buClr>
        <a:buSzPct val="120000"/>
        <a:buFont typeface="メイリオ" pitchFamily="50" charset="-128"/>
        <a:buBlip>
          <a:blip r:embed="rId14"/>
        </a:buBlip>
        <a:defRPr kumimoji="1" sz="1200">
          <a:solidFill>
            <a:srgbClr val="000000"/>
          </a:solidFill>
          <a:latin typeface="+mn-lt"/>
          <a:ea typeface="+mn-ea"/>
        </a:defRPr>
      </a:lvl3pPr>
      <a:lvl4pPr marL="1789113" indent="-255588" algn="l" defTabSz="1022350" rtl="0" eaLnBrk="0" fontAlgn="base" hangingPunct="0">
        <a:lnSpc>
          <a:spcPct val="110000"/>
        </a:lnSpc>
        <a:spcBef>
          <a:spcPct val="0"/>
        </a:spcBef>
        <a:spcAft>
          <a:spcPct val="10000"/>
        </a:spcAft>
        <a:buClr>
          <a:srgbClr val="333333"/>
        </a:buClr>
        <a:buSzPct val="120000"/>
        <a:buFont typeface="メイリオ" pitchFamily="50" charset="-128"/>
        <a:buBlip>
          <a:blip r:embed="rId14"/>
        </a:buBlip>
        <a:defRPr kumimoji="1" sz="1200">
          <a:solidFill>
            <a:srgbClr val="000000"/>
          </a:solidFill>
          <a:latin typeface="+mn-lt"/>
          <a:ea typeface="+mn-ea"/>
        </a:defRPr>
      </a:lvl4pPr>
      <a:lvl5pPr marL="2300288" indent="-255588" algn="l" defTabSz="1022350" rtl="0" eaLnBrk="0" fontAlgn="base" hangingPunct="0">
        <a:lnSpc>
          <a:spcPct val="110000"/>
        </a:lnSpc>
        <a:spcBef>
          <a:spcPct val="0"/>
        </a:spcBef>
        <a:spcAft>
          <a:spcPct val="10000"/>
        </a:spcAft>
        <a:buClr>
          <a:srgbClr val="333333"/>
        </a:buClr>
        <a:buSzPct val="120000"/>
        <a:buFont typeface="メイリオ" pitchFamily="50" charset="-128"/>
        <a:buBlip>
          <a:blip r:embed="rId14"/>
        </a:buBlip>
        <a:defRPr kumimoji="1" sz="1200">
          <a:solidFill>
            <a:srgbClr val="000000"/>
          </a:solidFill>
          <a:latin typeface="+mn-lt"/>
          <a:ea typeface="+mn-ea"/>
        </a:defRPr>
      </a:lvl5pPr>
      <a:lvl6pPr marL="2757488" indent="-255588" algn="l" defTabSz="1022350" rtl="0" fontAlgn="base">
        <a:spcBef>
          <a:spcPct val="20000"/>
        </a:spcBef>
        <a:spcAft>
          <a:spcPct val="0"/>
        </a:spcAft>
        <a:buClr>
          <a:srgbClr val="333333"/>
        </a:buClr>
        <a:buFont typeface="メイリオ" pitchFamily="50" charset="-128"/>
        <a:buBlip>
          <a:blip r:embed="rId14"/>
        </a:buBlip>
        <a:defRPr kumimoji="1" sz="1100">
          <a:solidFill>
            <a:srgbClr val="000000"/>
          </a:solidFill>
          <a:latin typeface="+mn-lt"/>
          <a:ea typeface="+mn-ea"/>
        </a:defRPr>
      </a:lvl6pPr>
      <a:lvl7pPr marL="3214688" indent="-255588" algn="l" defTabSz="1022350" rtl="0" fontAlgn="base">
        <a:spcBef>
          <a:spcPct val="20000"/>
        </a:spcBef>
        <a:spcAft>
          <a:spcPct val="0"/>
        </a:spcAft>
        <a:buClr>
          <a:srgbClr val="333333"/>
        </a:buClr>
        <a:buFont typeface="メイリオ" pitchFamily="50" charset="-128"/>
        <a:buBlip>
          <a:blip r:embed="rId14"/>
        </a:buBlip>
        <a:defRPr kumimoji="1" sz="1100">
          <a:solidFill>
            <a:srgbClr val="000000"/>
          </a:solidFill>
          <a:latin typeface="+mn-lt"/>
          <a:ea typeface="+mn-ea"/>
        </a:defRPr>
      </a:lvl7pPr>
      <a:lvl8pPr marL="3671888" indent="-255588" algn="l" defTabSz="1022350" rtl="0" fontAlgn="base">
        <a:spcBef>
          <a:spcPct val="20000"/>
        </a:spcBef>
        <a:spcAft>
          <a:spcPct val="0"/>
        </a:spcAft>
        <a:buClr>
          <a:srgbClr val="333333"/>
        </a:buClr>
        <a:buFont typeface="メイリオ" pitchFamily="50" charset="-128"/>
        <a:buBlip>
          <a:blip r:embed="rId14"/>
        </a:buBlip>
        <a:defRPr kumimoji="1" sz="1100">
          <a:solidFill>
            <a:srgbClr val="000000"/>
          </a:solidFill>
          <a:latin typeface="+mn-lt"/>
          <a:ea typeface="+mn-ea"/>
        </a:defRPr>
      </a:lvl8pPr>
      <a:lvl9pPr marL="4129088" indent="-255588" algn="l" defTabSz="1022350" rtl="0" fontAlgn="base">
        <a:spcBef>
          <a:spcPct val="20000"/>
        </a:spcBef>
        <a:spcAft>
          <a:spcPct val="0"/>
        </a:spcAft>
        <a:buClr>
          <a:srgbClr val="333333"/>
        </a:buClr>
        <a:buFont typeface="メイリオ" pitchFamily="50" charset="-128"/>
        <a:buBlip>
          <a:blip r:embed="rId14"/>
        </a:buBlip>
        <a:defRPr kumimoji="1" sz="11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267618" y="1534332"/>
            <a:ext cx="10536238" cy="3704095"/>
          </a:xfrm>
        </p:spPr>
        <p:txBody>
          <a:bodyPr vert="horz" wrap="square" lIns="102947" tIns="51474" rIns="102947" bIns="51474" numCol="1" anchor="ctr" anchorCtr="0" compatLnSpc="1">
            <a:prstTxWarp prst="textNoShape">
              <a:avLst/>
            </a:prstTxWarp>
          </a:bodyPr>
          <a:lstStyle/>
          <a:p>
            <a:pPr algn="ctr" defTabSz="914400">
              <a:lnSpc>
                <a:spcPts val="7700"/>
              </a:lnSpc>
              <a:defRPr/>
            </a:pPr>
            <a:r>
              <a:rPr lang="en-US" altLang="ja-JP" sz="5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NRC</a:t>
            </a:r>
            <a:r>
              <a:rPr lang="ja-JP" alt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キャラクターｗｅｂ好感調査</a:t>
            </a:r>
            <a:r>
              <a:rPr lang="en-US" altLang="ja-JP" sz="5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ja-JP" sz="5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ja-JP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2022</a:t>
            </a:r>
            <a:r>
              <a:rPr lang="ja-JP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年 </a:t>
            </a:r>
            <a:r>
              <a:rPr lang="en-US" altLang="ja-JP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</a:t>
            </a:r>
            <a:r>
              <a:rPr lang="ja-JP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月</a:t>
            </a:r>
            <a:r>
              <a:rPr lang="en-US" altLang="ja-JP" sz="5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ja-JP" sz="5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ja-JP" altLang="en-US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＜</a:t>
            </a:r>
            <a:r>
              <a:rPr lang="en-US" altLang="ja-JP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ja-JP" altLang="en-US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ａｒｔ１：好感スコアランキング＞</a:t>
            </a:r>
            <a:endParaRPr lang="en-US" altLang="ja-JP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72" b="30665"/>
          <a:stretch/>
        </p:blipFill>
        <p:spPr bwMode="auto">
          <a:xfrm>
            <a:off x="3964271" y="6107349"/>
            <a:ext cx="1195207" cy="69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159477" y="5921591"/>
            <a:ext cx="5843140" cy="110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226" tIns="51114" rIns="102226" bIns="51114" anchor="ctr"/>
          <a:lstStyle>
            <a:lvl1pPr marL="1878013" indent="-1878013" algn="l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2794000" indent="-285750" algn="l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3201988" indent="-228600" algn="l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3609975" indent="-228600" algn="l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4017963" indent="-228600" algn="l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475163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4932363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5389563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5846763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ja-JP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株式</a:t>
            </a:r>
            <a:r>
              <a:rPr lang="ja-JP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会社 日本</a:t>
            </a:r>
            <a:r>
              <a:rPr lang="ja-JP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リサーチセンター</a:t>
            </a:r>
            <a:endParaRPr lang="en-US" altLang="ja-JP" sz="1600" b="1" dirty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>
              <a:lnSpc>
                <a:spcPct val="130000"/>
              </a:lnSpc>
              <a:defRPr/>
            </a:pPr>
            <a:r>
              <a:rPr lang="ja-JP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東京都</a:t>
            </a:r>
            <a:r>
              <a:rPr lang="ja-JP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墨田区江東橋</a:t>
            </a:r>
            <a:r>
              <a:rPr lang="en-US" altLang="ja-JP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4-26-5</a:t>
            </a:r>
            <a:r>
              <a:rPr lang="ja-JP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　</a:t>
            </a:r>
            <a:r>
              <a:rPr lang="en-US" altLang="ja-JP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URL :</a:t>
            </a:r>
            <a:r>
              <a:rPr lang="ja-JP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https://www.nrc.co.jp/</a:t>
            </a:r>
            <a:endParaRPr lang="de-DE" altLang="ja-JP" sz="1100" dirty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013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1562893" y="28576"/>
            <a:ext cx="9575800" cy="296863"/>
          </a:xfrm>
        </p:spPr>
        <p:txBody>
          <a:bodyPr/>
          <a:lstStyle/>
          <a:p>
            <a:r>
              <a:rPr lang="ja-JP" altLang="en-US" sz="1800"/>
              <a:t>　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1815152" y="1960859"/>
            <a:ext cx="9676263" cy="295251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3366FF"/>
            </a:solidFill>
            <a:miter lim="800000"/>
            <a:headEnd/>
            <a:tailEnd/>
          </a:ln>
          <a:effectLst>
            <a:outerShdw dist="71842" dir="2700000" algn="ctr" rotWithShape="0">
              <a:srgbClr val="9A9186">
                <a:alpha val="50000"/>
              </a:srgbClr>
            </a:outerShdw>
          </a:effectLst>
        </p:spPr>
        <p:txBody>
          <a:bodyPr lIns="97598" tIns="48798" rIns="97598" bIns="48798" anchor="ctr"/>
          <a:lstStyle>
            <a:lvl1pPr defTabSz="896938" eaLnBrk="0" hangingPunct="0">
              <a:lnSpc>
                <a:spcPct val="110000"/>
              </a:lnSpc>
              <a:spcAft>
                <a:spcPct val="10000"/>
              </a:spcAft>
              <a:buClr>
                <a:srgbClr val="333333"/>
              </a:buClr>
              <a:buSzPct val="120000"/>
              <a:buFont typeface="メイリオ" pitchFamily="50" charset="-128"/>
              <a:buBlip>
                <a:blip r:embed="rId2"/>
              </a:buBlip>
              <a:defRPr kumimoji="1" sz="12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defTabSz="896938" eaLnBrk="0" hangingPunct="0">
              <a:lnSpc>
                <a:spcPct val="110000"/>
              </a:lnSpc>
              <a:spcAft>
                <a:spcPct val="10000"/>
              </a:spcAft>
              <a:buClr>
                <a:srgbClr val="333333"/>
              </a:buClr>
              <a:buSzPct val="120000"/>
              <a:buFont typeface="メイリオ" pitchFamily="50" charset="-128"/>
              <a:buBlip>
                <a:blip r:embed="rId2"/>
              </a:buBlip>
              <a:defRPr kumimoji="1" sz="12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defTabSz="896938" eaLnBrk="0" hangingPunct="0">
              <a:lnSpc>
                <a:spcPct val="110000"/>
              </a:lnSpc>
              <a:spcAft>
                <a:spcPct val="10000"/>
              </a:spcAft>
              <a:buClr>
                <a:srgbClr val="333333"/>
              </a:buClr>
              <a:buSzPct val="120000"/>
              <a:buFont typeface="メイリオ" pitchFamily="50" charset="-128"/>
              <a:buBlip>
                <a:blip r:embed="rId2"/>
              </a:buBlip>
              <a:defRPr kumimoji="1" sz="12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defTabSz="896938" eaLnBrk="0" hangingPunct="0">
              <a:lnSpc>
                <a:spcPct val="110000"/>
              </a:lnSpc>
              <a:spcAft>
                <a:spcPct val="10000"/>
              </a:spcAft>
              <a:buClr>
                <a:srgbClr val="333333"/>
              </a:buClr>
              <a:buSzPct val="120000"/>
              <a:buFont typeface="メイリオ" pitchFamily="50" charset="-128"/>
              <a:buBlip>
                <a:blip r:embed="rId2"/>
              </a:buBlip>
              <a:defRPr kumimoji="1" sz="12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defTabSz="896938" eaLnBrk="0" hangingPunct="0">
              <a:lnSpc>
                <a:spcPct val="110000"/>
              </a:lnSpc>
              <a:spcAft>
                <a:spcPct val="10000"/>
              </a:spcAft>
              <a:buClr>
                <a:srgbClr val="333333"/>
              </a:buClr>
              <a:buSzPct val="120000"/>
              <a:buFont typeface="メイリオ" pitchFamily="50" charset="-128"/>
              <a:buBlip>
                <a:blip r:embed="rId2"/>
              </a:buBlip>
              <a:defRPr kumimoji="1" sz="12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defTabSz="8969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10000"/>
              </a:spcAft>
              <a:buClr>
                <a:srgbClr val="333333"/>
              </a:buClr>
              <a:buSzPct val="120000"/>
              <a:buFont typeface="メイリオ" pitchFamily="50" charset="-128"/>
              <a:buBlip>
                <a:blip r:embed="rId2"/>
              </a:buBlip>
              <a:defRPr kumimoji="1" sz="12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defTabSz="8969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10000"/>
              </a:spcAft>
              <a:buClr>
                <a:srgbClr val="333333"/>
              </a:buClr>
              <a:buSzPct val="120000"/>
              <a:buFont typeface="メイリオ" pitchFamily="50" charset="-128"/>
              <a:buBlip>
                <a:blip r:embed="rId2"/>
              </a:buBlip>
              <a:defRPr kumimoji="1" sz="12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defTabSz="8969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10000"/>
              </a:spcAft>
              <a:buClr>
                <a:srgbClr val="333333"/>
              </a:buClr>
              <a:buSzPct val="120000"/>
              <a:buFont typeface="メイリオ" pitchFamily="50" charset="-128"/>
              <a:buBlip>
                <a:blip r:embed="rId2"/>
              </a:buBlip>
              <a:defRPr kumimoji="1" sz="12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defTabSz="8969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10000"/>
              </a:spcAft>
              <a:buClr>
                <a:srgbClr val="333333"/>
              </a:buClr>
              <a:buSzPct val="120000"/>
              <a:buFont typeface="メイリオ" pitchFamily="50" charset="-128"/>
              <a:buBlip>
                <a:blip r:embed="rId2"/>
              </a:buBlip>
              <a:defRPr kumimoji="1" sz="12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>
              <a:spcAft>
                <a:spcPct val="50000"/>
              </a:spcAft>
              <a:buFont typeface="メイリオ" pitchFamily="50" charset="-128"/>
              <a:buNone/>
              <a:defRPr/>
            </a:pPr>
            <a:r>
              <a:rPr lang="en-US" altLang="ja-JP" sz="24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sz="24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引用・転載時のお願い </a:t>
            </a:r>
            <a:r>
              <a:rPr lang="en-US" altLang="ja-JP" sz="24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</a:p>
          <a:p>
            <a:pPr algn="ctr">
              <a:buFont typeface="メイリオ" pitchFamily="50" charset="-128"/>
              <a:buNone/>
              <a:defRPr/>
            </a:pP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本レポートの引用・転載の際は、下記連絡先にメールにて掲載のご連絡をお願い致します。</a:t>
            </a:r>
            <a:endParaRPr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buFont typeface="メイリオ" pitchFamily="50" charset="-128"/>
              <a:buNone/>
              <a:defRPr/>
            </a:pPr>
            <a:r>
              <a:rPr lang="ja-JP" altLang="en-US" sz="16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連絡先：日本リサーチセンター広報室　メール：</a:t>
            </a:r>
            <a:r>
              <a:rPr lang="en-US" altLang="ja-JP" sz="16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information@nrc.co.jp</a:t>
            </a:r>
            <a:endParaRPr lang="ja-JP" altLang="en-US" sz="16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buFont typeface="メイリオ" pitchFamily="50" charset="-128"/>
              <a:buNone/>
              <a:defRPr/>
            </a:pPr>
            <a:endParaRPr lang="en-US" altLang="ja-JP" sz="1600" dirty="0">
              <a:latin typeface="+mn-ea"/>
              <a:ea typeface="+mn-ea"/>
            </a:endParaRPr>
          </a:p>
          <a:p>
            <a:pPr algn="ctr">
              <a:buFont typeface="メイリオ" pitchFamily="50" charset="-128"/>
              <a:buNone/>
              <a:defRPr/>
            </a:pPr>
            <a:r>
              <a:rPr lang="ja-JP" altLang="en-US" sz="1600" b="1" dirty="0" smtClean="0">
                <a:solidFill>
                  <a:srgbClr val="C111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掲載時には、必ず当社クレジット</a:t>
            </a:r>
            <a:r>
              <a:rPr lang="ja-JP" altLang="en-US" sz="1600" b="1" dirty="0">
                <a:solidFill>
                  <a:srgbClr val="C111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を明記していただき、</a:t>
            </a:r>
          </a:p>
          <a:p>
            <a:pPr algn="ctr">
              <a:buFont typeface="メイリオ" pitchFamily="50" charset="-128"/>
              <a:buNone/>
              <a:defRPr/>
            </a:pPr>
            <a:r>
              <a:rPr lang="ja-JP" altLang="en-US" sz="1600" b="1" dirty="0">
                <a:solidFill>
                  <a:srgbClr val="C111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調査結果のグラフ・表をご利用の場合も、データ部分に当社クレジット</a:t>
            </a:r>
            <a:r>
              <a:rPr lang="ja-JP" altLang="en-US" sz="1600" b="1" dirty="0" smtClean="0">
                <a:solidFill>
                  <a:srgbClr val="C111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の記載を</a:t>
            </a:r>
            <a:r>
              <a:rPr lang="ja-JP" altLang="en-US" sz="1600" b="1" dirty="0">
                <a:solidFill>
                  <a:srgbClr val="C111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お願い致します。</a:t>
            </a:r>
            <a:endParaRPr lang="en-US" altLang="ja-JP" sz="1600" b="1" dirty="0">
              <a:solidFill>
                <a:srgbClr val="C111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141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>
          <a:xfrm>
            <a:off x="436492" y="1047806"/>
            <a:ext cx="12108663" cy="5864670"/>
          </a:xfrm>
        </p:spPr>
        <p:txBody>
          <a:bodyPr/>
          <a:lstStyle/>
          <a:p>
            <a:pPr marL="283961" indent="0">
              <a:buNone/>
            </a:pPr>
            <a:r>
              <a:rPr lang="ja-JP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◆</a:t>
            </a:r>
            <a:r>
              <a:rPr lang="en-US" altLang="ja-JP" sz="2400" b="1" dirty="0" smtClean="0">
                <a:solidFill>
                  <a:schemeClr val="accent5">
                    <a:lumMod val="75000"/>
                  </a:schemeClr>
                </a:solidFill>
              </a:rPr>
              <a:t>NRC</a:t>
            </a:r>
            <a:r>
              <a:rPr lang="ja-JP" altLang="en-US" sz="2400" b="1" dirty="0" smtClean="0">
                <a:solidFill>
                  <a:schemeClr val="accent5">
                    <a:lumMod val="75000"/>
                  </a:schemeClr>
                </a:solidFill>
              </a:rPr>
              <a:t>キャラクター</a:t>
            </a:r>
            <a:r>
              <a:rPr lang="en-US" altLang="ja-JP" sz="2400" b="1" dirty="0" smtClean="0">
                <a:solidFill>
                  <a:schemeClr val="accent5">
                    <a:lumMod val="75000"/>
                  </a:schemeClr>
                </a:solidFill>
              </a:rPr>
              <a:t>web</a:t>
            </a:r>
            <a:r>
              <a:rPr lang="ja-JP" altLang="en-US" sz="2400" b="1" dirty="0" smtClean="0">
                <a:solidFill>
                  <a:schemeClr val="accent5">
                    <a:lumMod val="75000"/>
                  </a:schemeClr>
                </a:solidFill>
              </a:rPr>
              <a:t>好感調査</a:t>
            </a:r>
            <a:endParaRPr lang="en-US" altLang="ja-JP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3961" indent="0">
              <a:buNone/>
            </a:pPr>
            <a:endParaRPr lang="en-US" altLang="ja-JP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579826" lvl="1" indent="0">
              <a:buNone/>
            </a:pP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・当社</a:t>
            </a:r>
            <a:r>
              <a:rPr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では、</a:t>
            </a:r>
            <a:r>
              <a:rPr lang="en-US" altLang="ja-JP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2014</a:t>
            </a:r>
            <a:r>
              <a:rPr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年より「</a:t>
            </a:r>
            <a:r>
              <a:rPr lang="en-US" altLang="ja-JP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NRC</a:t>
            </a:r>
            <a:r>
              <a:rPr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全国キャラクター調査」を</a:t>
            </a:r>
            <a:r>
              <a:rPr lang="ja-JP" altLang="en-US" sz="1600" b="1" dirty="0">
                <a:solidFill>
                  <a:schemeClr val="accent5">
                    <a:lumMod val="75000"/>
                  </a:schemeClr>
                </a:solidFill>
              </a:rPr>
              <a:t>訪問調査の手法で</a:t>
            </a:r>
            <a:r>
              <a:rPr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毎年実施しておりますが、今回、ご紹介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するのは</a:t>
            </a:r>
            <a:r>
              <a:rPr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、</a:t>
            </a:r>
            <a:r>
              <a:rPr lang="en-US" altLang="ja-JP" sz="1600" b="1" dirty="0">
                <a:solidFill>
                  <a:schemeClr val="accent5">
                    <a:lumMod val="75000"/>
                  </a:schemeClr>
                </a:solidFill>
              </a:rPr>
              <a:t>web</a:t>
            </a:r>
            <a:r>
              <a:rPr lang="ja-JP" altLang="en-US" sz="1600" b="1" dirty="0">
                <a:solidFill>
                  <a:schemeClr val="accent5">
                    <a:lumMod val="75000"/>
                  </a:schemeClr>
                </a:solidFill>
              </a:rPr>
              <a:t>パネルを利用した</a:t>
            </a:r>
            <a:r>
              <a:rPr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「キャラクター調査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」の結果</a:t>
            </a:r>
            <a:r>
              <a:rPr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です。</a:t>
            </a:r>
            <a:endParaRPr lang="en-US" altLang="ja-JP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79826" lvl="1" indent="0">
              <a:buNone/>
            </a:pPr>
            <a:endParaRPr lang="en-US" altLang="ja-JP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79826" lvl="1" indent="0">
              <a:buNone/>
            </a:pP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・調査</a:t>
            </a:r>
            <a:r>
              <a:rPr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は、</a:t>
            </a:r>
            <a:r>
              <a:rPr lang="ja-JP" altLang="en-US" sz="1600" b="1" dirty="0">
                <a:solidFill>
                  <a:schemeClr val="accent5">
                    <a:lumMod val="75000"/>
                  </a:schemeClr>
                </a:solidFill>
              </a:rPr>
              <a:t>全国</a:t>
            </a:r>
            <a:r>
              <a:rPr lang="en-US" altLang="ja-JP" sz="1600" b="1" dirty="0">
                <a:solidFill>
                  <a:schemeClr val="accent5">
                    <a:lumMod val="75000"/>
                  </a:schemeClr>
                </a:solidFill>
              </a:rPr>
              <a:t>15~69</a:t>
            </a:r>
            <a:r>
              <a:rPr lang="ja-JP" altLang="en-US" sz="1600" b="1" dirty="0">
                <a:solidFill>
                  <a:schemeClr val="accent5">
                    <a:lumMod val="75000"/>
                  </a:schemeClr>
                </a:solidFill>
              </a:rPr>
              <a:t>才男女</a:t>
            </a:r>
            <a:r>
              <a:rPr lang="en-US" altLang="ja-JP" sz="1600" b="1" dirty="0">
                <a:solidFill>
                  <a:schemeClr val="accent5">
                    <a:lumMod val="75000"/>
                  </a:schemeClr>
                </a:solidFill>
              </a:rPr>
              <a:t>web</a:t>
            </a:r>
            <a:r>
              <a:rPr lang="ja-JP" altLang="en-US" sz="1600" b="1" dirty="0">
                <a:solidFill>
                  <a:schemeClr val="accent5">
                    <a:lumMod val="75000"/>
                  </a:schemeClr>
                </a:solidFill>
              </a:rPr>
              <a:t>パネル会員</a:t>
            </a:r>
            <a:r>
              <a:rPr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を対象に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、</a:t>
            </a:r>
            <a:r>
              <a:rPr lang="en-US" altLang="ja-JP" sz="1600" b="1" dirty="0">
                <a:solidFill>
                  <a:schemeClr val="accent5">
                    <a:lumMod val="75000"/>
                  </a:schemeClr>
                </a:solidFill>
              </a:rPr>
              <a:t>2022</a:t>
            </a:r>
            <a:r>
              <a:rPr lang="ja-JP" altLang="en-US" sz="1600" b="1" dirty="0" smtClean="0">
                <a:solidFill>
                  <a:schemeClr val="accent5">
                    <a:lumMod val="75000"/>
                  </a:schemeClr>
                </a:solidFill>
              </a:rPr>
              <a:t>年</a:t>
            </a:r>
            <a:r>
              <a:rPr lang="en-US" altLang="ja-JP" sz="1600" b="1" dirty="0" smtClean="0">
                <a:solidFill>
                  <a:schemeClr val="accent5">
                    <a:lumMod val="75000"/>
                  </a:schemeClr>
                </a:solidFill>
              </a:rPr>
              <a:t>12</a:t>
            </a:r>
            <a:r>
              <a:rPr lang="ja-JP" altLang="en-US" sz="1600" b="1" dirty="0" smtClean="0">
                <a:solidFill>
                  <a:schemeClr val="accent5">
                    <a:lumMod val="75000"/>
                  </a:schemeClr>
                </a:solidFill>
              </a:rPr>
              <a:t>月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に、</a:t>
            </a:r>
            <a:r>
              <a:rPr lang="ja-JP" altLang="en-US" sz="1600" b="1" dirty="0" smtClean="0">
                <a:solidFill>
                  <a:schemeClr val="accent5">
                    <a:lumMod val="75000"/>
                  </a:schemeClr>
                </a:solidFill>
              </a:rPr>
              <a:t>インターネットで実施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しました。</a:t>
            </a:r>
            <a:endParaRPr lang="en-US" altLang="ja-JP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79826" lvl="1" indent="0">
              <a:buNone/>
            </a:pP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・分析サンプル数は、提示した</a:t>
            </a:r>
            <a:r>
              <a:rPr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67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キャラクターのいずれも非認知だった人を除外した</a:t>
            </a:r>
            <a:r>
              <a:rPr lang="en-US" altLang="ja-JP" sz="1600" b="1" dirty="0" smtClean="0">
                <a:solidFill>
                  <a:schemeClr val="accent5">
                    <a:lumMod val="75000"/>
                  </a:schemeClr>
                </a:solidFill>
              </a:rPr>
              <a:t>2203</a:t>
            </a:r>
            <a:r>
              <a:rPr lang="ja-JP" altLang="en-US" sz="1600" b="1" dirty="0" smtClean="0">
                <a:solidFill>
                  <a:schemeClr val="accent5">
                    <a:lumMod val="75000"/>
                  </a:schemeClr>
                </a:solidFill>
              </a:rPr>
              <a:t>人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です。</a:t>
            </a:r>
            <a:endParaRPr lang="en-US" altLang="ja-JP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79826" lvl="1" indent="0">
              <a:buNone/>
            </a:pP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（全体のエリア</a:t>
            </a:r>
            <a:r>
              <a:rPr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、男女、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年齢構成比が</a:t>
            </a:r>
            <a:r>
              <a:rPr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2022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年住基人口に合う</a:t>
            </a:r>
            <a:r>
              <a:rPr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よう、ウエイト集計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を実施）</a:t>
            </a:r>
            <a:endParaRPr lang="en-US" altLang="ja-JP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79826" lvl="1" indent="0">
              <a:buNone/>
            </a:pPr>
            <a:endParaRPr lang="en-US" altLang="ja-JP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79826" lvl="1" indent="0">
              <a:buNone/>
            </a:pP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・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提示するキャラクター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は、事前</a:t>
            </a:r>
            <a:r>
              <a:rPr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調査などから抽出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し、</a:t>
            </a:r>
            <a:r>
              <a:rPr lang="ja-JP" altLang="en-US" sz="1600" b="1" dirty="0" smtClean="0">
                <a:solidFill>
                  <a:schemeClr val="accent5">
                    <a:lumMod val="75000"/>
                  </a:schemeClr>
                </a:solidFill>
              </a:rPr>
              <a:t>合計</a:t>
            </a:r>
            <a:r>
              <a:rPr lang="en-US" altLang="ja-JP" sz="1600" b="1" dirty="0">
                <a:solidFill>
                  <a:schemeClr val="accent5">
                    <a:lumMod val="75000"/>
                  </a:schemeClr>
                </a:solidFill>
              </a:rPr>
              <a:t>67</a:t>
            </a:r>
            <a:r>
              <a:rPr lang="ja-JP" altLang="en-US" sz="1600" b="1" dirty="0" smtClean="0">
                <a:solidFill>
                  <a:schemeClr val="accent5">
                    <a:lumMod val="75000"/>
                  </a:schemeClr>
                </a:solidFill>
              </a:rPr>
              <a:t>のキャラクター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を</a:t>
            </a:r>
            <a:r>
              <a:rPr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</a:t>
            </a:r>
            <a:r>
              <a:rPr lang="ja-JP" alt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つの</a:t>
            </a:r>
            <a:r>
              <a:rPr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グループに分けて質問しました。</a:t>
            </a:r>
          </a:p>
          <a:p>
            <a:pPr marL="579826" lvl="1" indent="0">
              <a:buNone/>
            </a:pPr>
            <a:endParaRPr lang="en-US" altLang="ja-JP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en-US" altLang="ja-JP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3961" indent="0">
              <a:buNone/>
            </a:pPr>
            <a:r>
              <a:rPr lang="ja-JP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◆</a:t>
            </a:r>
            <a:r>
              <a:rPr lang="ja-JP" altLang="en-US" sz="2400" b="1" dirty="0">
                <a:solidFill>
                  <a:schemeClr val="accent5">
                    <a:lumMod val="75000"/>
                  </a:schemeClr>
                </a:solidFill>
              </a:rPr>
              <a:t>「</a:t>
            </a:r>
            <a:r>
              <a:rPr lang="ja-JP" altLang="en-US" sz="2400" b="1" dirty="0" smtClean="0">
                <a:solidFill>
                  <a:schemeClr val="accent5">
                    <a:lumMod val="75000"/>
                  </a:schemeClr>
                </a:solidFill>
              </a:rPr>
              <a:t>好感スコア」</a:t>
            </a:r>
            <a:endParaRPr lang="en-US" altLang="ja-JP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3961" indent="0">
              <a:buNone/>
            </a:pPr>
            <a:endParaRPr lang="en-US" altLang="ja-JP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579826" lvl="1" indent="0">
              <a:buNone/>
            </a:pP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・質問形式は、本調査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で提示した</a:t>
            </a:r>
            <a:r>
              <a:rPr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67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キャラクターの中で「知っているもの」をすべて</a:t>
            </a:r>
            <a:r>
              <a:rPr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複数回答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）</a:t>
            </a:r>
            <a:endParaRPr lang="en-US" altLang="ja-JP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79826" lvl="1" indent="0">
              <a:buNone/>
            </a:pPr>
            <a:r>
              <a:rPr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　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→「好きなもの」をすべて（複数回答）→「そのうち最も好きなキャラクター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」を１つだけ選んで</a:t>
            </a:r>
            <a:r>
              <a:rPr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もらいました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。</a:t>
            </a:r>
            <a:endParaRPr lang="en-US" altLang="ja-JP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79826" lvl="1" indent="0">
              <a:buNone/>
            </a:pPr>
            <a:endParaRPr lang="en-US" altLang="ja-JP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79826" lvl="1" indent="0">
              <a:buNone/>
            </a:pP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・</a:t>
            </a:r>
            <a:r>
              <a:rPr lang="ja-JP" altLang="en-US" sz="1600" b="1" dirty="0" smtClean="0">
                <a:solidFill>
                  <a:schemeClr val="accent5">
                    <a:lumMod val="75000"/>
                  </a:schemeClr>
                </a:solidFill>
              </a:rPr>
              <a:t>好感</a:t>
            </a:r>
            <a:r>
              <a:rPr lang="ja-JP" altLang="en-US" sz="1600" b="1" dirty="0">
                <a:solidFill>
                  <a:schemeClr val="accent5">
                    <a:lumMod val="75000"/>
                  </a:schemeClr>
                </a:solidFill>
              </a:rPr>
              <a:t>スコア</a:t>
            </a:r>
            <a:r>
              <a:rPr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は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、そのキャラクターが好き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なら</a:t>
            </a:r>
            <a:r>
              <a:rPr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点、最も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好きなら</a:t>
            </a:r>
            <a:r>
              <a:rPr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点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を</a:t>
            </a:r>
            <a:r>
              <a:rPr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付与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した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合計点としました。</a:t>
            </a:r>
            <a:endParaRPr lang="en-US" altLang="ja-JP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79826" lvl="1" indent="0">
              <a:buNone/>
            </a:pPr>
            <a:r>
              <a:rPr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　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好き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なキャラクターには</a:t>
            </a:r>
            <a:r>
              <a:rPr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票、そのうち最も好きなキャラクターには</a:t>
            </a:r>
            <a:r>
              <a:rPr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票を投じた人気投票結果のようなものだとお考え下さい。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94E05D-C05F-4E43-A01B-C54AD7C98910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67748" y="66282"/>
            <a:ext cx="12654400" cy="489098"/>
          </a:xfrm>
        </p:spPr>
        <p:txBody>
          <a:bodyPr/>
          <a:lstStyle/>
          <a:p>
            <a:pPr eaLnBrk="1" hangingPunct="1">
              <a:tabLst>
                <a:tab pos="6186488" algn="l"/>
              </a:tabLst>
            </a:pPr>
            <a:r>
              <a:rPr lang="ja-JP" altLang="en-US" sz="1800" dirty="0"/>
              <a:t>　　</a:t>
            </a:r>
            <a:r>
              <a:rPr lang="ja-JP" altLang="en-US" sz="2400" dirty="0" smtClean="0">
                <a:solidFill>
                  <a:schemeClr val="bg1"/>
                </a:solidFill>
              </a:rPr>
              <a:t>はじめに</a:t>
            </a:r>
            <a:endParaRPr lang="ja-JP" altLang="en-US" sz="2200" dirty="0" smtClean="0">
              <a:solidFill>
                <a:schemeClr val="bg1"/>
              </a:solidFill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845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" y="2309455"/>
            <a:ext cx="13058774" cy="1794712"/>
          </a:xfrm>
          <a:prstGeom prst="rect">
            <a:avLst/>
          </a:prstGeom>
          <a:gradFill rotWithShape="1">
            <a:gsLst>
              <a:gs pos="0">
                <a:srgbClr val="6699FF">
                  <a:gamma/>
                  <a:shade val="63529"/>
                  <a:invGamma/>
                </a:srgbClr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>
            <a:outerShdw dist="38100" dir="54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round/>
                <a:headEnd/>
                <a:tailEnd/>
              </a14:hiddenLine>
            </a:ext>
          </a:extLst>
        </p:spPr>
        <p:txBody>
          <a:bodyPr lIns="100607" tIns="0" rIns="100607" bIns="40242" anchor="ctr"/>
          <a:lstStyle>
            <a:defPPr>
              <a:defRPr lang="ja-JP"/>
            </a:defPPr>
            <a:lvl1pPr algn="ctr" defTabSz="957263" eaLnBrk="1" hangingPunct="1">
              <a:defRPr sz="1900" i="1">
                <a:solidFill>
                  <a:srgbClr val="FFFFFF"/>
                </a:solidFill>
                <a:latin typeface="Arial" charset="0"/>
                <a:ea typeface="ＭＳ Ｐゴシック" pitchFamily="50" charset="-128"/>
              </a:defRPr>
            </a:lvl1pPr>
            <a:lvl2pPr defTabSz="957263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defTabSz="957263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defTabSz="957263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defTabSz="957263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ja-JP" altLang="en-US" sz="4400" i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調査</a:t>
            </a:r>
            <a:r>
              <a:rPr lang="ja-JP" altLang="en-US" sz="4400" i="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概要 </a:t>
            </a:r>
            <a:r>
              <a:rPr lang="en-US" altLang="ja-JP" sz="4400" i="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 </a:t>
            </a:r>
            <a:r>
              <a:rPr lang="ja-JP" altLang="en-US" sz="4400" i="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提示</a:t>
            </a:r>
            <a:r>
              <a:rPr lang="ja-JP" altLang="en-US" sz="4400" i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キャラクター</a:t>
            </a:r>
          </a:p>
        </p:txBody>
      </p:sp>
    </p:spTree>
    <p:extLst>
      <p:ext uri="{BB962C8B-B14F-4D97-AF65-F5344CB8AC3E}">
        <p14:creationId xmlns:p14="http://schemas.microsoft.com/office/powerpoint/2010/main" val="418778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502569" y="112868"/>
            <a:ext cx="9575800" cy="358097"/>
          </a:xfrm>
        </p:spPr>
        <p:txBody>
          <a:bodyPr/>
          <a:lstStyle/>
          <a:p>
            <a:r>
              <a:rPr lang="ja-JP" altLang="en-US" sz="2400" dirty="0" smtClean="0"/>
              <a:t>調査概要　</a:t>
            </a:r>
            <a:r>
              <a:rPr lang="ja-JP" altLang="en-US" sz="1800" dirty="0" smtClean="0"/>
              <a:t> </a:t>
            </a:r>
            <a:r>
              <a:rPr lang="ja-JP" altLang="en-US" dirty="0" smtClean="0"/>
              <a:t>事前調査 → 本調査</a:t>
            </a:r>
            <a:endParaRPr lang="ja-JP" altLang="en-US" sz="2800" dirty="0" smtClean="0"/>
          </a:p>
        </p:txBody>
      </p:sp>
      <p:sp>
        <p:nvSpPr>
          <p:cNvPr id="3" name="正方形/長方形 2"/>
          <p:cNvSpPr/>
          <p:nvPr/>
        </p:nvSpPr>
        <p:spPr>
          <a:xfrm>
            <a:off x="5177642" y="813649"/>
            <a:ext cx="7671459" cy="657872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chemeClr val="accent1">
                <a:lumMod val="40000"/>
                <a:lumOff val="60000"/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＜事前調査＞　</a:t>
            </a:r>
            <a:endParaRPr lang="en-US" altLang="ja-JP" sz="2000" b="1" dirty="0">
              <a:solidFill>
                <a:schemeClr val="accent5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目的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　　：本調査で提示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する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キャラクター名の収集と選出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調査方法　：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web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調査　（好きなキャラクターを自由回答で質問）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調査対象　：　全国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15-69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才男女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395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人　　　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調査期間　：  </a:t>
            </a:r>
            <a:r>
              <a:rPr lang="en-US" altLang="zh-TW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2022</a:t>
            </a:r>
            <a:r>
              <a:rPr lang="zh-TW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zh-TW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11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15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lang="zh-TW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zh-TW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21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日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000" b="1" dirty="0" smtClean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キャラクターリスト作成</a:t>
            </a:r>
            <a:endParaRPr lang="en-US" altLang="ja-JP" sz="2000" b="1" dirty="0" smtClean="0">
              <a:solidFill>
                <a:schemeClr val="accent5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050" b="1" dirty="0">
              <a:solidFill>
                <a:schemeClr val="accent5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1600" b="1" dirty="0" smtClean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事前調査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の自由回答結果から、全体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で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上位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40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位内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、または男女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別で上位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30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位、男女・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年代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12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層別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で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件以上かつ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位以内のキャラクター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を抽出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→　</a:t>
            </a:r>
            <a:r>
              <a:rPr lang="ja-JP" altLang="en-US" sz="1600" b="1" dirty="0" smtClean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計</a:t>
            </a:r>
            <a:r>
              <a:rPr lang="en-US" altLang="ja-JP" sz="1600" b="1" dirty="0" smtClean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47</a:t>
            </a:r>
            <a:r>
              <a:rPr lang="ja-JP" altLang="en-US" sz="1600" b="1" dirty="0" smtClean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種</a:t>
            </a:r>
            <a:endParaRPr lang="en-US" altLang="ja-JP" sz="1600" b="1" dirty="0" smtClean="0">
              <a:solidFill>
                <a:schemeClr val="accent5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・さらに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2021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12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月に実施した</a:t>
            </a:r>
            <a:r>
              <a:rPr lang="ja-JP" altLang="en-US" sz="1600" b="1" dirty="0" smtClean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パイロット調査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（分析対象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2060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人）から、好き（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MA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）比率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が全体で上位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40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位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、または男女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で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30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位、年代別で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位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内を抽出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　→　</a:t>
            </a:r>
            <a:r>
              <a:rPr lang="ja-JP" altLang="en-US" sz="1600" b="1" dirty="0" smtClean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計</a:t>
            </a:r>
            <a:r>
              <a:rPr lang="en-US" altLang="ja-JP" sz="1600" b="1" dirty="0" smtClean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50</a:t>
            </a:r>
            <a:r>
              <a:rPr lang="ja-JP" altLang="en-US" sz="1600" b="1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種</a:t>
            </a:r>
            <a:endParaRPr lang="en-US" altLang="ja-JP" sz="1600" b="1" dirty="0">
              <a:solidFill>
                <a:schemeClr val="accent5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・事前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調査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と前回パイロット調査から選出された</a:t>
            </a:r>
            <a:r>
              <a:rPr lang="ja-JP" altLang="en-US" sz="1600" b="1" dirty="0" smtClean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合計</a:t>
            </a:r>
            <a:r>
              <a:rPr lang="en-US" altLang="ja-JP" sz="1600" b="1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67</a:t>
            </a:r>
            <a:r>
              <a:rPr lang="ja-JP" altLang="en-US" sz="1600" b="1" dirty="0" smtClean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種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を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本調査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で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提示するキャラクターカテゴリと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した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000" b="1" dirty="0" smtClean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＜</a:t>
            </a:r>
            <a:r>
              <a:rPr lang="ja-JP" altLang="en-US" sz="2000" b="1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本調査＞　</a:t>
            </a:r>
            <a:endParaRPr lang="en-US" altLang="ja-JP" sz="2000" b="1" dirty="0">
              <a:solidFill>
                <a:schemeClr val="accent5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調査方法　：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web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調査　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　　　　　　　　　（合計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67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キャラクターは、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lang="ja-JP" altLang="en-US" sz="16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つの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グループに分けて質問）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調査対象　：　全国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15-69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才男女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2203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人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　　　　　　　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・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提示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67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キャラクター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のうち、いずれ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も非認知の人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は分析から除外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　　　　　　　・全体（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エリア、男女、年代）が日本の人口構成比に合うようウエイト集計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調査期間  ：　</a:t>
            </a:r>
            <a:r>
              <a:rPr lang="en-US" altLang="zh-TW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2022</a:t>
            </a:r>
            <a:r>
              <a:rPr lang="zh-TW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zh-TW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14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lang="zh-TW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zh-TW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8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日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 bwMode="auto">
          <a:xfrm>
            <a:off x="653143" y="1140030"/>
            <a:ext cx="4037610" cy="1223158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schemeClr val="accent5">
                <a:lumMod val="40000"/>
                <a:lumOff val="60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Q</a:t>
            </a:r>
            <a:r>
              <a:rPr lang="en-US" altLang="ja-JP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lang="ja-JP" altLang="en-US" sz="1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あなたの</a:t>
            </a:r>
            <a:r>
              <a:rPr lang="ja-JP" altLang="en-US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好きな・お気に入りのキャラクター</a:t>
            </a:r>
            <a:r>
              <a:rPr lang="ja-JP" altLang="en-US" sz="1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を教えてください。</a:t>
            </a:r>
            <a:endParaRPr lang="en-US" altLang="ja-JP" sz="14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indent="0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（７つまで自由回答）</a:t>
            </a:r>
            <a:endParaRPr kumimoji="1" lang="ja-JP" altLang="en-US" sz="14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下矢印 4"/>
          <p:cNvSpPr/>
          <p:nvPr/>
        </p:nvSpPr>
        <p:spPr bwMode="auto">
          <a:xfrm>
            <a:off x="1651230" y="2545363"/>
            <a:ext cx="1982052" cy="658189"/>
          </a:xfrm>
          <a:prstGeom prst="downArrow">
            <a:avLst>
              <a:gd name="adj1" fmla="val 50000"/>
              <a:gd name="adj2" fmla="val 52174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schemeClr val="accent5">
                <a:lumMod val="40000"/>
                <a:lumOff val="60000"/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705793" y="3411001"/>
            <a:ext cx="4037610" cy="1223158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schemeClr val="accent5">
                <a:lumMod val="40000"/>
                <a:lumOff val="60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kumimoji="1" lang="ja-JP" altLang="en-US" sz="1400" b="1" u="sng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全体、および、男女年代層ごとにみて</a:t>
            </a:r>
            <a:r>
              <a:rPr kumimoji="1" lang="ja-JP" altLang="en-US" sz="1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上位にあがったキャラクター</a:t>
            </a:r>
            <a:endParaRPr kumimoji="1" lang="en-US" altLang="ja-JP" sz="14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indent="0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・今回の事前調査（自由回答）、および、前回パイロット調査の両方の結果からキャラクターを選出</a:t>
            </a:r>
            <a:endParaRPr kumimoji="1" lang="en-US" altLang="ja-JP" sz="14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下矢印 7"/>
          <p:cNvSpPr/>
          <p:nvPr/>
        </p:nvSpPr>
        <p:spPr bwMode="auto">
          <a:xfrm>
            <a:off x="1703880" y="4816334"/>
            <a:ext cx="1982052" cy="658189"/>
          </a:xfrm>
          <a:prstGeom prst="downArrow">
            <a:avLst>
              <a:gd name="adj1" fmla="val 50000"/>
              <a:gd name="adj2" fmla="val 52174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schemeClr val="accent5">
                <a:lumMod val="40000"/>
                <a:lumOff val="60000"/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705793" y="5650317"/>
            <a:ext cx="4037610" cy="1223158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schemeClr val="accent5">
                <a:lumMod val="40000"/>
                <a:lumOff val="60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1" u="sng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合計</a:t>
            </a:r>
            <a:r>
              <a:rPr kumimoji="1" lang="en-US" altLang="ja-JP" sz="1400" b="1" u="sng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67</a:t>
            </a:r>
            <a:r>
              <a:rPr kumimoji="1" lang="ja-JP" altLang="en-US" sz="1400" b="1" u="sng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キャラクターについて、</a:t>
            </a:r>
            <a:endParaRPr kumimoji="1" lang="en-US" altLang="ja-JP" sz="1400" b="1" u="sng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indent="0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・認知（</a:t>
            </a:r>
            <a:r>
              <a:rPr lang="en-US" altLang="ja-JP" sz="1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MA</a:t>
            </a:r>
            <a:r>
              <a:rPr lang="ja-JP" altLang="en-US" sz="1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）、好き</a:t>
            </a:r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MA</a:t>
            </a:r>
            <a:r>
              <a:rPr lang="ja-JP" altLang="en-US" sz="1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）、最も好き（</a:t>
            </a:r>
            <a:r>
              <a:rPr lang="en-US" altLang="ja-JP" sz="1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SA</a:t>
            </a:r>
            <a:r>
              <a:rPr lang="ja-JP" altLang="en-US" sz="1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4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indent="0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・最近流行っていると思うもの（</a:t>
            </a:r>
            <a:r>
              <a:rPr kumimoji="1" lang="en-US" altLang="ja-JP" sz="1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MA</a:t>
            </a:r>
            <a:r>
              <a:rPr kumimoji="1" lang="ja-JP" altLang="en-US" sz="1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1" lang="en-US" altLang="ja-JP" sz="14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indent="0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・この</a:t>
            </a:r>
            <a:r>
              <a:rPr lang="en-US" altLang="ja-JP" sz="1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年間にグッズ購入したもの（</a:t>
            </a:r>
            <a:r>
              <a:rPr lang="en-US" altLang="ja-JP" sz="1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MA</a:t>
            </a:r>
            <a:r>
              <a:rPr lang="ja-JP" altLang="en-US" sz="1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　　を質問</a:t>
            </a:r>
            <a:endParaRPr kumimoji="1" lang="ja-JP" altLang="en-US" sz="16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359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4" y="831921"/>
            <a:ext cx="2396569" cy="460141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737" y="837848"/>
            <a:ext cx="2429971" cy="416566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29" y="829750"/>
            <a:ext cx="2429972" cy="4040697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05" y="836998"/>
            <a:ext cx="2438009" cy="626916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866" y="831607"/>
            <a:ext cx="2429971" cy="3610243"/>
          </a:xfrm>
          <a:prstGeom prst="rect">
            <a:avLst/>
          </a:prstGeom>
        </p:spPr>
      </p:pic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167748" y="42532"/>
            <a:ext cx="12654400" cy="489098"/>
          </a:xfrm>
        </p:spPr>
        <p:txBody>
          <a:bodyPr/>
          <a:lstStyle/>
          <a:p>
            <a:pPr eaLnBrk="1" hangingPunct="1">
              <a:tabLst>
                <a:tab pos="6186488" algn="l"/>
              </a:tabLst>
            </a:pPr>
            <a:r>
              <a:rPr lang="ja-JP" altLang="en-US" sz="1800" dirty="0"/>
              <a:t>　　</a:t>
            </a:r>
            <a:r>
              <a:rPr lang="ja-JP" altLang="en-US" sz="2400" dirty="0" smtClean="0"/>
              <a:t>提示キャラクター 　　</a:t>
            </a:r>
            <a:r>
              <a:rPr lang="en-US" altLang="ja-JP" sz="1800" dirty="0" smtClean="0"/>
              <a:t>※</a:t>
            </a:r>
            <a:r>
              <a:rPr lang="ja-JP" altLang="en-US" sz="1800" dirty="0" smtClean="0"/>
              <a:t>合計</a:t>
            </a:r>
            <a:r>
              <a:rPr lang="en-US" altLang="ja-JP" sz="1800" dirty="0" smtClean="0"/>
              <a:t>67</a:t>
            </a:r>
            <a:r>
              <a:rPr lang="ja-JP" altLang="en-US" sz="1800" dirty="0" smtClean="0"/>
              <a:t>種を</a:t>
            </a:r>
            <a:r>
              <a:rPr lang="en-US" altLang="ja-JP" sz="1800" dirty="0" smtClean="0"/>
              <a:t>5</a:t>
            </a:r>
            <a:r>
              <a:rPr lang="ja-JP" altLang="en-US" sz="1800" dirty="0" err="1" smtClean="0"/>
              <a:t>つの</a:t>
            </a:r>
            <a:r>
              <a:rPr lang="ja-JP" altLang="en-US" sz="1800" dirty="0" smtClean="0"/>
              <a:t>グループに分けて質問</a:t>
            </a:r>
            <a:endParaRPr lang="ja-JP" altLang="en-US" sz="2200" dirty="0" smtClean="0">
              <a:solidFill>
                <a:schemeClr val="bg1"/>
              </a:solidFill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169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" y="2309455"/>
            <a:ext cx="13058774" cy="1794712"/>
          </a:xfrm>
          <a:prstGeom prst="rect">
            <a:avLst/>
          </a:prstGeom>
          <a:gradFill rotWithShape="1">
            <a:gsLst>
              <a:gs pos="0">
                <a:srgbClr val="6699FF">
                  <a:gamma/>
                  <a:shade val="63529"/>
                  <a:invGamma/>
                </a:srgbClr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>
            <a:outerShdw dist="38100" dir="54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round/>
                <a:headEnd/>
                <a:tailEnd/>
              </a14:hiddenLine>
            </a:ext>
          </a:extLst>
        </p:spPr>
        <p:txBody>
          <a:bodyPr lIns="100607" tIns="0" rIns="100607" bIns="40242" anchor="ctr"/>
          <a:lstStyle>
            <a:defPPr>
              <a:defRPr lang="ja-JP"/>
            </a:defPPr>
            <a:lvl1pPr algn="ctr" defTabSz="957263" eaLnBrk="1" hangingPunct="1">
              <a:defRPr sz="1900" i="1">
                <a:solidFill>
                  <a:srgbClr val="FFFFFF"/>
                </a:solidFill>
                <a:latin typeface="Arial" charset="0"/>
                <a:ea typeface="ＭＳ Ｐゴシック" pitchFamily="50" charset="-128"/>
              </a:defRPr>
            </a:lvl1pPr>
            <a:lvl2pPr defTabSz="957263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defTabSz="957263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defTabSz="957263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defTabSz="957263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ja-JP" altLang="en-US" sz="4400" i="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調査結果 </a:t>
            </a:r>
            <a:r>
              <a:rPr lang="en-US" altLang="ja-JP" sz="4400" i="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 </a:t>
            </a:r>
            <a:r>
              <a:rPr lang="ja-JP" altLang="en-US" sz="4400" i="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好感スコア</a:t>
            </a:r>
            <a:endParaRPr lang="ja-JP" altLang="en-US" sz="4400" i="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344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4" y="3223023"/>
            <a:ext cx="5248072" cy="387901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326" y="3223022"/>
            <a:ext cx="5248072" cy="3879010"/>
          </a:xfrm>
          <a:prstGeom prst="rect">
            <a:avLst/>
          </a:prstGeom>
        </p:spPr>
      </p:pic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167748" y="54407"/>
            <a:ext cx="12654400" cy="489098"/>
          </a:xfrm>
        </p:spPr>
        <p:txBody>
          <a:bodyPr/>
          <a:lstStyle/>
          <a:p>
            <a:pPr eaLnBrk="1" hangingPunct="1">
              <a:tabLst>
                <a:tab pos="6186488" algn="l"/>
              </a:tabLst>
            </a:pPr>
            <a:r>
              <a:rPr lang="ja-JP" altLang="en-US" sz="1800" dirty="0"/>
              <a:t>　　</a:t>
            </a:r>
            <a:r>
              <a:rPr lang="ja-JP" altLang="en-US" sz="2400" dirty="0" smtClean="0"/>
              <a:t>好感スコア　　</a:t>
            </a:r>
            <a:r>
              <a:rPr lang="ja-JP" altLang="en-US" dirty="0" smtClean="0"/>
              <a:t>全体ランキング 上位</a:t>
            </a:r>
            <a:r>
              <a:rPr lang="en-US" altLang="ja-JP" dirty="0" smtClean="0"/>
              <a:t>20</a:t>
            </a:r>
            <a:r>
              <a:rPr lang="ja-JP" altLang="en-US" dirty="0" smtClean="0"/>
              <a:t>位 </a:t>
            </a:r>
            <a:endParaRPr lang="ja-JP" altLang="en-US" sz="2200" dirty="0" smtClean="0">
              <a:solidFill>
                <a:schemeClr val="bg1"/>
              </a:solidFill>
              <a:ea typeface="BIZ UDPゴシック" panose="020B0400000000000000" pitchFamily="50" charset="-128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57431" y="880708"/>
            <a:ext cx="11326102" cy="178714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lIns="85661" tIns="42830" rIns="85661" bIns="42830" anchor="t"/>
          <a:lstStyle>
            <a:lvl1pPr eaLnBrk="0" hangingPunct="0">
              <a:lnSpc>
                <a:spcPct val="110000"/>
              </a:lnSpc>
              <a:spcAft>
                <a:spcPct val="10000"/>
              </a:spcAft>
              <a:buClr>
                <a:srgbClr val="333333"/>
              </a:buClr>
              <a:buSzPct val="120000"/>
              <a:buFont typeface="メイリオ" pitchFamily="50" charset="-128"/>
              <a:buBlip>
                <a:blip r:embed="rId4"/>
              </a:buBlip>
              <a:tabLst>
                <a:tab pos="179388" algn="l"/>
              </a:tabLst>
              <a:defRPr kumimoji="1" sz="12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10000"/>
              </a:spcAft>
              <a:buClr>
                <a:srgbClr val="333333"/>
              </a:buClr>
              <a:buSzPct val="120000"/>
              <a:buFont typeface="メイリオ" pitchFamily="50" charset="-128"/>
              <a:buBlip>
                <a:blip r:embed="rId4"/>
              </a:buBlip>
              <a:tabLst>
                <a:tab pos="179388" algn="l"/>
              </a:tabLst>
              <a:defRPr kumimoji="1" sz="12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lnSpc>
                <a:spcPct val="110000"/>
              </a:lnSpc>
              <a:spcAft>
                <a:spcPct val="10000"/>
              </a:spcAft>
              <a:buClr>
                <a:srgbClr val="333333"/>
              </a:buClr>
              <a:buSzPct val="120000"/>
              <a:buFont typeface="メイリオ" pitchFamily="50" charset="-128"/>
              <a:buBlip>
                <a:blip r:embed="rId4"/>
              </a:buBlip>
              <a:tabLst>
                <a:tab pos="179388" algn="l"/>
              </a:tabLst>
              <a:defRPr kumimoji="1" sz="12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lnSpc>
                <a:spcPct val="110000"/>
              </a:lnSpc>
              <a:spcAft>
                <a:spcPct val="10000"/>
              </a:spcAft>
              <a:buClr>
                <a:srgbClr val="333333"/>
              </a:buClr>
              <a:buSzPct val="120000"/>
              <a:buFont typeface="メイリオ" pitchFamily="50" charset="-128"/>
              <a:buBlip>
                <a:blip r:embed="rId4"/>
              </a:buBlip>
              <a:tabLst>
                <a:tab pos="179388" algn="l"/>
              </a:tabLst>
              <a:defRPr kumimoji="1" sz="12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lnSpc>
                <a:spcPct val="110000"/>
              </a:lnSpc>
              <a:spcAft>
                <a:spcPct val="10000"/>
              </a:spcAft>
              <a:buClr>
                <a:srgbClr val="333333"/>
              </a:buClr>
              <a:buSzPct val="120000"/>
              <a:buFont typeface="メイリオ" pitchFamily="50" charset="-128"/>
              <a:buBlip>
                <a:blip r:embed="rId4"/>
              </a:buBlip>
              <a:tabLst>
                <a:tab pos="179388" algn="l"/>
              </a:tabLst>
              <a:defRPr kumimoji="1" sz="12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10000"/>
              </a:spcAft>
              <a:buClr>
                <a:srgbClr val="333333"/>
              </a:buClr>
              <a:buSzPct val="120000"/>
              <a:buFont typeface="メイリオ" pitchFamily="50" charset="-128"/>
              <a:buBlip>
                <a:blip r:embed="rId4"/>
              </a:buBlip>
              <a:tabLst>
                <a:tab pos="179388" algn="l"/>
              </a:tabLst>
              <a:defRPr kumimoji="1" sz="12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10000"/>
              </a:spcAft>
              <a:buClr>
                <a:srgbClr val="333333"/>
              </a:buClr>
              <a:buSzPct val="120000"/>
              <a:buFont typeface="メイリオ" pitchFamily="50" charset="-128"/>
              <a:buBlip>
                <a:blip r:embed="rId4"/>
              </a:buBlip>
              <a:tabLst>
                <a:tab pos="179388" algn="l"/>
              </a:tabLst>
              <a:defRPr kumimoji="1" sz="12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10000"/>
              </a:spcAft>
              <a:buClr>
                <a:srgbClr val="333333"/>
              </a:buClr>
              <a:buSzPct val="120000"/>
              <a:buFont typeface="メイリオ" pitchFamily="50" charset="-128"/>
              <a:buBlip>
                <a:blip r:embed="rId4"/>
              </a:buBlip>
              <a:tabLst>
                <a:tab pos="179388" algn="l"/>
              </a:tabLst>
              <a:defRPr kumimoji="1" sz="12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10000"/>
              </a:spcAft>
              <a:buClr>
                <a:srgbClr val="333333"/>
              </a:buClr>
              <a:buSzPct val="120000"/>
              <a:buFont typeface="メイリオ" pitchFamily="50" charset="-128"/>
              <a:buBlip>
                <a:blip r:embed="rId4"/>
              </a:buBlip>
              <a:tabLst>
                <a:tab pos="179388" algn="l"/>
              </a:tabLst>
              <a:defRPr kumimoji="1" sz="12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None/>
            </a:pPr>
            <a:r>
              <a:rPr lang="en-US" altLang="ja-JP" sz="1600" b="1" dirty="0" smtClean="0">
                <a:solidFill>
                  <a:srgbClr val="435FA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</a:t>
            </a:r>
            <a:r>
              <a:rPr lang="en-US" altLang="ja-JP" sz="1600" b="1" dirty="0">
                <a:solidFill>
                  <a:srgbClr val="435FA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~</a:t>
            </a:r>
            <a:r>
              <a:rPr lang="en-US" altLang="ja-JP" sz="1600" b="1" dirty="0" smtClean="0">
                <a:solidFill>
                  <a:srgbClr val="435FA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69</a:t>
            </a:r>
            <a:r>
              <a:rPr lang="ja-JP" altLang="en-US" sz="1600" b="1" dirty="0" smtClean="0">
                <a:solidFill>
                  <a:srgbClr val="435FA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才全体（</a:t>
            </a:r>
            <a:r>
              <a:rPr lang="en-US" altLang="ja-JP" sz="1600" b="1" dirty="0" smtClean="0">
                <a:solidFill>
                  <a:srgbClr val="435FA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2203</a:t>
            </a:r>
            <a:r>
              <a:rPr lang="ja-JP" altLang="en-US" sz="1600" b="1" dirty="0" smtClean="0">
                <a:solidFill>
                  <a:srgbClr val="435FA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人）でみた好感スコアの上位</a:t>
            </a:r>
            <a:r>
              <a:rPr lang="en-US" altLang="ja-JP" sz="1600" b="1" dirty="0" smtClean="0">
                <a:solidFill>
                  <a:srgbClr val="435FA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1600" b="1" dirty="0" smtClean="0">
                <a:solidFill>
                  <a:srgbClr val="435FA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位は、以下の通り。</a:t>
            </a:r>
            <a:endParaRPr lang="en-US" altLang="ja-JP" sz="1600" b="1" dirty="0" smtClean="0">
              <a:solidFill>
                <a:srgbClr val="435FAA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None/>
            </a:pPr>
            <a:endParaRPr lang="en-US" altLang="ja-JP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None/>
            </a:pPr>
            <a:r>
              <a:rPr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▼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提示</a:t>
            </a:r>
            <a:r>
              <a:rPr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67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キャラクターの中で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位は「</a:t>
            </a:r>
            <a:r>
              <a:rPr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Snoopy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」でした。</a:t>
            </a:r>
            <a:r>
              <a:rPr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以下との差も大きく、「</a:t>
            </a:r>
            <a:r>
              <a:rPr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Snoopy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」の人気が非常に高いことがうかがえます。</a:t>
            </a:r>
            <a:endParaRPr lang="en-US" altLang="ja-JP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None/>
            </a:pPr>
            <a:r>
              <a:rPr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▼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次いで、「となりのトトロ」と「くまのプーさん」が</a:t>
            </a:r>
            <a:r>
              <a:rPr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位、</a:t>
            </a:r>
            <a:r>
              <a:rPr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位で、</a:t>
            </a:r>
            <a:endParaRPr lang="en-US" altLang="ja-JP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None/>
            </a:pP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▼「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ムーミン」、「ミッキー</a:t>
            </a:r>
            <a:r>
              <a:rPr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&amp;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フレンズ」、「ドラえもん」、「ハローキティ」、「トムとジェリー」、「リラックマ」、「ミッフィー」までが上位</a:t>
            </a:r>
            <a:r>
              <a:rPr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位。</a:t>
            </a:r>
            <a:endParaRPr lang="en-US" altLang="ja-JP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None/>
            </a:pP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▼</a:t>
            </a:r>
            <a:r>
              <a:rPr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位まで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は、「</a:t>
            </a:r>
            <a:r>
              <a:rPr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Snoopy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」、「くまのプーさん」、「ムーミン」、「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ミッキー</a:t>
            </a:r>
            <a:r>
              <a:rPr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&amp;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フレンズ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」など海外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キャラクター、</a:t>
            </a:r>
            <a:r>
              <a:rPr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</a:t>
            </a:r>
            <a:r>
              <a:rPr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~20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位では、「ルパン三世」、「ポケットモンスター」、「名探偵コナン」など、日本のマンガ・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アニメキャラクター</a:t>
            </a:r>
            <a:r>
              <a:rPr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が多くなっています。</a:t>
            </a:r>
            <a:endParaRPr lang="en-US" altLang="ja-JP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None/>
            </a:pPr>
            <a:endParaRPr lang="ja-JP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93801" y="2685275"/>
            <a:ext cx="4014177" cy="57341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kumimoji="1" lang="en-US" altLang="ja-JP" sz="1800" dirty="0" smtClean="0">
                <a:solidFill>
                  <a:schemeClr val="accent5">
                    <a:lumMod val="75000"/>
                  </a:schemeClr>
                </a:solidFill>
                <a:ea typeface="HGP創英角ｺﾞｼｯｸUB" panose="020B0900000000000000" pitchFamily="50" charset="-128"/>
              </a:rPr>
              <a:t>&lt;</a:t>
            </a:r>
            <a:r>
              <a:rPr kumimoji="1" lang="ja-JP" altLang="en-US" sz="1800" dirty="0" smtClean="0">
                <a:solidFill>
                  <a:schemeClr val="accent5">
                    <a:lumMod val="75000"/>
                  </a:schemeClr>
                </a:solidFill>
                <a:ea typeface="HGP創英角ｺﾞｼｯｸUB" panose="020B0900000000000000" pitchFamily="50" charset="-128"/>
              </a:rPr>
              <a:t>好感スコア</a:t>
            </a:r>
            <a:r>
              <a:rPr kumimoji="1" lang="en-US" altLang="ja-JP" sz="1800" dirty="0" smtClean="0">
                <a:solidFill>
                  <a:schemeClr val="accent5">
                    <a:lumMod val="75000"/>
                  </a:schemeClr>
                </a:solidFill>
                <a:ea typeface="HGP創英角ｺﾞｼｯｸUB" panose="020B0900000000000000" pitchFamily="50" charset="-128"/>
              </a:rPr>
              <a:t>&gt;</a:t>
            </a:r>
            <a:r>
              <a:rPr kumimoji="1" lang="ja-JP" altLang="en-US" sz="1800" dirty="0" smtClean="0">
                <a:solidFill>
                  <a:schemeClr val="accent5">
                    <a:lumMod val="75000"/>
                  </a:schemeClr>
                </a:solidFill>
                <a:ea typeface="HGP創英角ｺﾞｼｯｸUB" panose="020B0900000000000000" pitchFamily="50" charset="-128"/>
              </a:rPr>
              <a:t>　　</a:t>
            </a:r>
            <a:r>
              <a:rPr kumimoji="1" lang="ja-JP" altLang="en-US" sz="1400" dirty="0" smtClean="0">
                <a:solidFill>
                  <a:schemeClr val="accent5">
                    <a:lumMod val="75000"/>
                  </a:schemeClr>
                </a:solidFill>
                <a:ea typeface="HGP創英角ｺﾞｼｯｸUB" panose="020B0900000000000000" pitchFamily="50" charset="-128"/>
              </a:rPr>
              <a:t>全体</a:t>
            </a:r>
            <a:r>
              <a:rPr kumimoji="1" lang="en-US" altLang="ja-JP" sz="1400" dirty="0" smtClean="0">
                <a:solidFill>
                  <a:schemeClr val="accent5">
                    <a:lumMod val="75000"/>
                  </a:schemeClr>
                </a:solidFill>
                <a:ea typeface="HGP創英角ｺﾞｼｯｸUB" panose="020B0900000000000000" pitchFamily="50" charset="-128"/>
              </a:rPr>
              <a:t>2,203</a:t>
            </a:r>
            <a:r>
              <a:rPr kumimoji="1" lang="ja-JP" altLang="en-US" sz="1400" dirty="0" smtClean="0">
                <a:solidFill>
                  <a:schemeClr val="accent5">
                    <a:lumMod val="75000"/>
                  </a:schemeClr>
                </a:solidFill>
                <a:ea typeface="HGP創英角ｺﾞｼｯｸUB" panose="020B0900000000000000" pitchFamily="50" charset="-128"/>
              </a:rPr>
              <a:t>人</a:t>
            </a:r>
            <a:endParaRPr kumimoji="1" lang="ja-JP" altLang="en-US" sz="1400" dirty="0">
              <a:solidFill>
                <a:schemeClr val="accent5">
                  <a:lumMod val="75000"/>
                </a:schemeClr>
              </a:solidFill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659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07" y="3150120"/>
            <a:ext cx="11700368" cy="4137675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85800" y="832061"/>
            <a:ext cx="11559209" cy="176613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lIns="85661" tIns="42830" rIns="85661" bIns="42830" anchor="t"/>
          <a:lstStyle>
            <a:lvl1pPr eaLnBrk="0" hangingPunct="0">
              <a:lnSpc>
                <a:spcPct val="110000"/>
              </a:lnSpc>
              <a:spcAft>
                <a:spcPct val="10000"/>
              </a:spcAft>
              <a:buClr>
                <a:srgbClr val="333333"/>
              </a:buClr>
              <a:buSzPct val="120000"/>
              <a:buFont typeface="メイリオ" pitchFamily="50" charset="-128"/>
              <a:buBlip>
                <a:blip r:embed="rId3"/>
              </a:buBlip>
              <a:tabLst>
                <a:tab pos="179388" algn="l"/>
              </a:tabLst>
              <a:defRPr kumimoji="1" sz="12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10000"/>
              </a:spcAft>
              <a:buClr>
                <a:srgbClr val="333333"/>
              </a:buClr>
              <a:buSzPct val="120000"/>
              <a:buFont typeface="メイリオ" pitchFamily="50" charset="-128"/>
              <a:buBlip>
                <a:blip r:embed="rId3"/>
              </a:buBlip>
              <a:tabLst>
                <a:tab pos="179388" algn="l"/>
              </a:tabLst>
              <a:defRPr kumimoji="1" sz="12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lnSpc>
                <a:spcPct val="110000"/>
              </a:lnSpc>
              <a:spcAft>
                <a:spcPct val="10000"/>
              </a:spcAft>
              <a:buClr>
                <a:srgbClr val="333333"/>
              </a:buClr>
              <a:buSzPct val="120000"/>
              <a:buFont typeface="メイリオ" pitchFamily="50" charset="-128"/>
              <a:buBlip>
                <a:blip r:embed="rId3"/>
              </a:buBlip>
              <a:tabLst>
                <a:tab pos="179388" algn="l"/>
              </a:tabLst>
              <a:defRPr kumimoji="1" sz="12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lnSpc>
                <a:spcPct val="110000"/>
              </a:lnSpc>
              <a:spcAft>
                <a:spcPct val="10000"/>
              </a:spcAft>
              <a:buClr>
                <a:srgbClr val="333333"/>
              </a:buClr>
              <a:buSzPct val="120000"/>
              <a:buFont typeface="メイリオ" pitchFamily="50" charset="-128"/>
              <a:buBlip>
                <a:blip r:embed="rId3"/>
              </a:buBlip>
              <a:tabLst>
                <a:tab pos="179388" algn="l"/>
              </a:tabLst>
              <a:defRPr kumimoji="1" sz="12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lnSpc>
                <a:spcPct val="110000"/>
              </a:lnSpc>
              <a:spcAft>
                <a:spcPct val="10000"/>
              </a:spcAft>
              <a:buClr>
                <a:srgbClr val="333333"/>
              </a:buClr>
              <a:buSzPct val="120000"/>
              <a:buFont typeface="メイリオ" pitchFamily="50" charset="-128"/>
              <a:buBlip>
                <a:blip r:embed="rId3"/>
              </a:buBlip>
              <a:tabLst>
                <a:tab pos="179388" algn="l"/>
              </a:tabLst>
              <a:defRPr kumimoji="1" sz="12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10000"/>
              </a:spcAft>
              <a:buClr>
                <a:srgbClr val="333333"/>
              </a:buClr>
              <a:buSzPct val="120000"/>
              <a:buFont typeface="メイリオ" pitchFamily="50" charset="-128"/>
              <a:buBlip>
                <a:blip r:embed="rId3"/>
              </a:buBlip>
              <a:tabLst>
                <a:tab pos="179388" algn="l"/>
              </a:tabLst>
              <a:defRPr kumimoji="1" sz="12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10000"/>
              </a:spcAft>
              <a:buClr>
                <a:srgbClr val="333333"/>
              </a:buClr>
              <a:buSzPct val="120000"/>
              <a:buFont typeface="メイリオ" pitchFamily="50" charset="-128"/>
              <a:buBlip>
                <a:blip r:embed="rId3"/>
              </a:buBlip>
              <a:tabLst>
                <a:tab pos="179388" algn="l"/>
              </a:tabLst>
              <a:defRPr kumimoji="1" sz="12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10000"/>
              </a:spcAft>
              <a:buClr>
                <a:srgbClr val="333333"/>
              </a:buClr>
              <a:buSzPct val="120000"/>
              <a:buFont typeface="メイリオ" pitchFamily="50" charset="-128"/>
              <a:buBlip>
                <a:blip r:embed="rId3"/>
              </a:buBlip>
              <a:tabLst>
                <a:tab pos="179388" algn="l"/>
              </a:tabLst>
              <a:defRPr kumimoji="1" sz="12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10000"/>
              </a:spcAft>
              <a:buClr>
                <a:srgbClr val="333333"/>
              </a:buClr>
              <a:buSzPct val="120000"/>
              <a:buFont typeface="メイリオ" pitchFamily="50" charset="-128"/>
              <a:buBlip>
                <a:blip r:embed="rId3"/>
              </a:buBlip>
              <a:tabLst>
                <a:tab pos="179388" algn="l"/>
              </a:tabLst>
              <a:defRPr kumimoji="1" sz="12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eaLnBrk="1" hangingPunct="1">
              <a:lnSpc>
                <a:spcPts val="2200"/>
              </a:lnSpc>
              <a:spcAft>
                <a:spcPct val="0"/>
              </a:spcAft>
              <a:buClrTx/>
              <a:buSzTx/>
              <a:buNone/>
            </a:pPr>
            <a:r>
              <a:rPr lang="ja-JP" altLang="en-US" sz="1600" b="1" dirty="0" smtClean="0">
                <a:solidFill>
                  <a:srgbClr val="435FA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男性</a:t>
            </a:r>
            <a:r>
              <a:rPr lang="ja-JP" altLang="en-US" sz="1600" b="1" dirty="0">
                <a:solidFill>
                  <a:srgbClr val="435FA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1600" b="1" dirty="0" smtClean="0">
                <a:solidFill>
                  <a:srgbClr val="435FA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年代</a:t>
            </a:r>
            <a:r>
              <a:rPr lang="ja-JP" altLang="en-US" sz="1600" b="1" dirty="0">
                <a:solidFill>
                  <a:srgbClr val="435FA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別</a:t>
            </a:r>
            <a:r>
              <a:rPr lang="ja-JP" altLang="en-US" sz="1600" b="1" dirty="0" smtClean="0">
                <a:solidFill>
                  <a:srgbClr val="435FA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に好感スコアの違いを</a:t>
            </a:r>
            <a:r>
              <a:rPr lang="ja-JP" altLang="en-US" sz="1600" b="1" dirty="0">
                <a:solidFill>
                  <a:srgbClr val="435FA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みると</a:t>
            </a:r>
            <a:r>
              <a:rPr lang="ja-JP" altLang="en-US" sz="1600" b="1" dirty="0" smtClean="0">
                <a:solidFill>
                  <a:srgbClr val="435FA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1600" b="1" dirty="0" smtClean="0">
              <a:solidFill>
                <a:srgbClr val="435FAA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lnSpc>
                <a:spcPts val="2200"/>
              </a:lnSpc>
              <a:spcAft>
                <a:spcPct val="0"/>
              </a:spcAft>
              <a:buClrTx/>
              <a:buSzTx/>
              <a:buNone/>
            </a:pP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▼</a:t>
            </a:r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15~19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才は「スパイファミリー」、</a:t>
            </a:r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代は「ポケットモンスター」、</a:t>
            </a:r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代は「ドラゴンボール」、</a:t>
            </a:r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代と</a:t>
            </a:r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50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代は「機動戦士ガンダム」、</a:t>
            </a:r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60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代は「ウルトラマン」が</a:t>
            </a:r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位でした。</a:t>
            </a:r>
            <a:endParaRPr lang="en-US" altLang="ja-JP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lnSpc>
                <a:spcPts val="2200"/>
              </a:lnSpc>
              <a:spcAft>
                <a:spcPct val="0"/>
              </a:spcAft>
              <a:buClrTx/>
              <a:buSzTx/>
              <a:buNone/>
            </a:pP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▼また、「</a:t>
            </a:r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ONE PIECE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」は</a:t>
            </a:r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代以下での若年層で、「ドラゴンボール」は</a:t>
            </a:r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~</a:t>
            </a:r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代で</a:t>
            </a:r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位以内など、年代に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よる好きなキャラクターの違いが出ています。</a:t>
            </a:r>
            <a:endParaRPr lang="en-US" altLang="ja-JP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lnSpc>
                <a:spcPts val="2200"/>
              </a:lnSpc>
              <a:spcAft>
                <a:spcPct val="0"/>
              </a:spcAft>
              <a:buClrTx/>
              <a:buSzTx/>
              <a:buNone/>
            </a:pP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▼「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ドラゴンボール」、「ドラゴンクエスト」、「ウルトラマン」などクリーム色をかけたものは、全体上位</a:t>
            </a:r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位内に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は見られなかったもので、男性の各年代層で特有の人気キャラクターと言えます。</a:t>
            </a:r>
            <a:endParaRPr lang="en-US" altLang="ja-JP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lnSpc>
                <a:spcPts val="2200"/>
              </a:lnSpc>
              <a:spcAft>
                <a:spcPct val="0"/>
              </a:spcAft>
              <a:buClrTx/>
              <a:buSzTx/>
              <a:buNone/>
            </a:pP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▼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女性（次ページ）と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比べても、男性の人気上位はマンガ・アニメやゲームのキャラクターが多いようです。</a:t>
            </a:r>
            <a:endParaRPr lang="en-US" altLang="ja-JP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lnSpc>
                <a:spcPts val="2200"/>
              </a:lnSpc>
              <a:spcAft>
                <a:spcPct val="0"/>
              </a:spcAft>
              <a:buClrTx/>
              <a:buSzTx/>
              <a:buNone/>
            </a:pPr>
            <a:endParaRPr lang="ja-JP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487016" y="54407"/>
            <a:ext cx="12571759" cy="489098"/>
          </a:xfrm>
        </p:spPr>
        <p:txBody>
          <a:bodyPr/>
          <a:lstStyle/>
          <a:p>
            <a:pPr eaLnBrk="1" hangingPunct="1">
              <a:tabLst>
                <a:tab pos="6186488" algn="l"/>
              </a:tabLst>
            </a:pPr>
            <a:r>
              <a:rPr lang="ja-JP" altLang="en-US" sz="2400" dirty="0" smtClean="0"/>
              <a:t>好感スコア</a:t>
            </a:r>
            <a:r>
              <a:rPr lang="ja-JP" altLang="en-US" sz="2400" dirty="0"/>
              <a:t>　</a:t>
            </a:r>
            <a:r>
              <a:rPr lang="ja-JP" altLang="en-US" sz="2400" dirty="0" smtClean="0"/>
              <a:t>　</a:t>
            </a:r>
            <a:r>
              <a:rPr lang="ja-JP" altLang="en-US" dirty="0" smtClean="0"/>
              <a:t>男性・年代別ランキング 上位</a:t>
            </a:r>
            <a:r>
              <a:rPr lang="en-US" altLang="ja-JP" dirty="0" smtClean="0"/>
              <a:t>10</a:t>
            </a:r>
            <a:r>
              <a:rPr lang="ja-JP" altLang="en-US" dirty="0"/>
              <a:t>位</a:t>
            </a:r>
            <a:endParaRPr lang="ja-JP" alt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61936" y="2592332"/>
            <a:ext cx="4493298" cy="57341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kumimoji="1" lang="en-US" altLang="ja-JP" sz="1800" dirty="0" smtClean="0">
                <a:solidFill>
                  <a:schemeClr val="accent5">
                    <a:lumMod val="75000"/>
                  </a:schemeClr>
                </a:solidFill>
                <a:ea typeface="HGP創英角ｺﾞｼｯｸUB" panose="020B0900000000000000" pitchFamily="50" charset="-128"/>
              </a:rPr>
              <a:t>&lt;</a:t>
            </a:r>
            <a:r>
              <a:rPr kumimoji="1" lang="ja-JP" altLang="en-US" sz="1800" dirty="0" smtClean="0">
                <a:solidFill>
                  <a:schemeClr val="accent5">
                    <a:lumMod val="75000"/>
                  </a:schemeClr>
                </a:solidFill>
                <a:ea typeface="HGP創英角ｺﾞｼｯｸUB" panose="020B0900000000000000" pitchFamily="50" charset="-128"/>
              </a:rPr>
              <a:t>男性年代別 好感スコア上位</a:t>
            </a:r>
            <a:r>
              <a:rPr kumimoji="1" lang="en-US" altLang="ja-JP" sz="1800" dirty="0" smtClean="0">
                <a:solidFill>
                  <a:schemeClr val="accent5">
                    <a:lumMod val="75000"/>
                  </a:schemeClr>
                </a:solidFill>
                <a:ea typeface="HGP創英角ｺﾞｼｯｸUB" panose="020B0900000000000000" pitchFamily="50" charset="-128"/>
              </a:rPr>
              <a:t>10</a:t>
            </a:r>
            <a:r>
              <a:rPr kumimoji="1" lang="ja-JP" altLang="en-US" sz="1800" dirty="0" smtClean="0">
                <a:solidFill>
                  <a:schemeClr val="accent5">
                    <a:lumMod val="75000"/>
                  </a:schemeClr>
                </a:solidFill>
                <a:ea typeface="HGP創英角ｺﾞｼｯｸUB" panose="020B0900000000000000" pitchFamily="50" charset="-128"/>
              </a:rPr>
              <a:t>位</a:t>
            </a:r>
            <a:r>
              <a:rPr kumimoji="1" lang="en-US" altLang="ja-JP" sz="1800" dirty="0" smtClean="0">
                <a:solidFill>
                  <a:schemeClr val="accent5">
                    <a:lumMod val="75000"/>
                  </a:schemeClr>
                </a:solidFill>
                <a:ea typeface="HGP創英角ｺﾞｼｯｸUB" panose="020B0900000000000000" pitchFamily="50" charset="-128"/>
              </a:rPr>
              <a:t>&gt;</a:t>
            </a:r>
            <a:endParaRPr kumimoji="1" lang="ja-JP" altLang="en-US" sz="1800" dirty="0">
              <a:solidFill>
                <a:schemeClr val="accent5">
                  <a:lumMod val="75000"/>
                </a:schemeClr>
              </a:solidFill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901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07" y="3140204"/>
            <a:ext cx="11700367" cy="4137675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85800" y="863960"/>
            <a:ext cx="11559209" cy="155370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lIns="85661" tIns="42830" rIns="85661" bIns="42830" anchor="t"/>
          <a:lstStyle>
            <a:lvl1pPr eaLnBrk="0" hangingPunct="0">
              <a:lnSpc>
                <a:spcPct val="110000"/>
              </a:lnSpc>
              <a:spcAft>
                <a:spcPct val="10000"/>
              </a:spcAft>
              <a:buClr>
                <a:srgbClr val="333333"/>
              </a:buClr>
              <a:buSzPct val="120000"/>
              <a:buFont typeface="メイリオ" pitchFamily="50" charset="-128"/>
              <a:buBlip>
                <a:blip r:embed="rId3"/>
              </a:buBlip>
              <a:tabLst>
                <a:tab pos="179388" algn="l"/>
              </a:tabLst>
              <a:defRPr kumimoji="1" sz="12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10000"/>
              </a:spcAft>
              <a:buClr>
                <a:srgbClr val="333333"/>
              </a:buClr>
              <a:buSzPct val="120000"/>
              <a:buFont typeface="メイリオ" pitchFamily="50" charset="-128"/>
              <a:buBlip>
                <a:blip r:embed="rId3"/>
              </a:buBlip>
              <a:tabLst>
                <a:tab pos="179388" algn="l"/>
              </a:tabLst>
              <a:defRPr kumimoji="1" sz="12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lnSpc>
                <a:spcPct val="110000"/>
              </a:lnSpc>
              <a:spcAft>
                <a:spcPct val="10000"/>
              </a:spcAft>
              <a:buClr>
                <a:srgbClr val="333333"/>
              </a:buClr>
              <a:buSzPct val="120000"/>
              <a:buFont typeface="メイリオ" pitchFamily="50" charset="-128"/>
              <a:buBlip>
                <a:blip r:embed="rId3"/>
              </a:buBlip>
              <a:tabLst>
                <a:tab pos="179388" algn="l"/>
              </a:tabLst>
              <a:defRPr kumimoji="1" sz="12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lnSpc>
                <a:spcPct val="110000"/>
              </a:lnSpc>
              <a:spcAft>
                <a:spcPct val="10000"/>
              </a:spcAft>
              <a:buClr>
                <a:srgbClr val="333333"/>
              </a:buClr>
              <a:buSzPct val="120000"/>
              <a:buFont typeface="メイリオ" pitchFamily="50" charset="-128"/>
              <a:buBlip>
                <a:blip r:embed="rId3"/>
              </a:buBlip>
              <a:tabLst>
                <a:tab pos="179388" algn="l"/>
              </a:tabLst>
              <a:defRPr kumimoji="1" sz="12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lnSpc>
                <a:spcPct val="110000"/>
              </a:lnSpc>
              <a:spcAft>
                <a:spcPct val="10000"/>
              </a:spcAft>
              <a:buClr>
                <a:srgbClr val="333333"/>
              </a:buClr>
              <a:buSzPct val="120000"/>
              <a:buFont typeface="メイリオ" pitchFamily="50" charset="-128"/>
              <a:buBlip>
                <a:blip r:embed="rId3"/>
              </a:buBlip>
              <a:tabLst>
                <a:tab pos="179388" algn="l"/>
              </a:tabLst>
              <a:defRPr kumimoji="1" sz="12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10000"/>
              </a:spcAft>
              <a:buClr>
                <a:srgbClr val="333333"/>
              </a:buClr>
              <a:buSzPct val="120000"/>
              <a:buFont typeface="メイリオ" pitchFamily="50" charset="-128"/>
              <a:buBlip>
                <a:blip r:embed="rId3"/>
              </a:buBlip>
              <a:tabLst>
                <a:tab pos="179388" algn="l"/>
              </a:tabLst>
              <a:defRPr kumimoji="1" sz="12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10000"/>
              </a:spcAft>
              <a:buClr>
                <a:srgbClr val="333333"/>
              </a:buClr>
              <a:buSzPct val="120000"/>
              <a:buFont typeface="メイリオ" pitchFamily="50" charset="-128"/>
              <a:buBlip>
                <a:blip r:embed="rId3"/>
              </a:buBlip>
              <a:tabLst>
                <a:tab pos="179388" algn="l"/>
              </a:tabLst>
              <a:defRPr kumimoji="1" sz="12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10000"/>
              </a:spcAft>
              <a:buClr>
                <a:srgbClr val="333333"/>
              </a:buClr>
              <a:buSzPct val="120000"/>
              <a:buFont typeface="メイリオ" pitchFamily="50" charset="-128"/>
              <a:buBlip>
                <a:blip r:embed="rId3"/>
              </a:buBlip>
              <a:tabLst>
                <a:tab pos="179388" algn="l"/>
              </a:tabLst>
              <a:defRPr kumimoji="1" sz="12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10000"/>
              </a:spcAft>
              <a:buClr>
                <a:srgbClr val="333333"/>
              </a:buClr>
              <a:buSzPct val="120000"/>
              <a:buFont typeface="メイリオ" pitchFamily="50" charset="-128"/>
              <a:buBlip>
                <a:blip r:embed="rId3"/>
              </a:buBlip>
              <a:tabLst>
                <a:tab pos="179388" algn="l"/>
              </a:tabLst>
              <a:defRPr kumimoji="1" sz="12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eaLnBrk="1" hangingPunct="1">
              <a:lnSpc>
                <a:spcPts val="2200"/>
              </a:lnSpc>
              <a:spcAft>
                <a:spcPct val="0"/>
              </a:spcAft>
              <a:buClrTx/>
              <a:buSzTx/>
              <a:buNone/>
            </a:pPr>
            <a:r>
              <a:rPr lang="ja-JP" altLang="en-US" sz="1600" b="1" dirty="0" smtClean="0">
                <a:solidFill>
                  <a:srgbClr val="435FA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女性の年代</a:t>
            </a:r>
            <a:r>
              <a:rPr lang="ja-JP" altLang="en-US" sz="1600" b="1" dirty="0">
                <a:solidFill>
                  <a:srgbClr val="435FA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別に</a:t>
            </a:r>
            <a:r>
              <a:rPr lang="ja-JP" altLang="en-US" sz="1600" b="1" dirty="0" smtClean="0">
                <a:solidFill>
                  <a:srgbClr val="435FA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好感スコアの違いを</a:t>
            </a:r>
            <a:r>
              <a:rPr lang="ja-JP" altLang="en-US" sz="1600" b="1" dirty="0">
                <a:solidFill>
                  <a:srgbClr val="435FA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みると</a:t>
            </a:r>
            <a:r>
              <a:rPr lang="ja-JP" altLang="en-US" sz="1600" b="1" dirty="0" smtClean="0">
                <a:solidFill>
                  <a:srgbClr val="435FA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1600" b="1" dirty="0" smtClean="0">
              <a:solidFill>
                <a:srgbClr val="435FAA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lnSpc>
                <a:spcPts val="2200"/>
              </a:lnSpc>
              <a:spcAft>
                <a:spcPct val="0"/>
              </a:spcAft>
              <a:buClrTx/>
              <a:buSzTx/>
              <a:buNone/>
            </a:pP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▼</a:t>
            </a:r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15~19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才は「スパイファミリー」が</a:t>
            </a:r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位で、</a:t>
            </a:r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代</a:t>
            </a:r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~60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代は「</a:t>
            </a:r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Snoopy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」が</a:t>
            </a:r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位でした。「</a:t>
            </a:r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Snoopy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」」は</a:t>
            </a:r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15~19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才でも</a:t>
            </a:r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位と高いです。 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また、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「ミッキー</a:t>
            </a:r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&amp;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フレンズ」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も女性の全年代層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</a:t>
            </a:r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位以内に入っています。「</a:t>
            </a:r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Snoopy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」と「ミッキー</a:t>
            </a:r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&amp;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フレンズ」は、女性の幅広い年代層で支持されている人気キャラクターと言えます。</a:t>
            </a:r>
            <a:endParaRPr lang="en-US" altLang="ja-JP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lnSpc>
                <a:spcPts val="2200"/>
              </a:lnSpc>
              <a:spcAft>
                <a:spcPct val="0"/>
              </a:spcAft>
              <a:buClrTx/>
              <a:buSzTx/>
              <a:buNone/>
            </a:pP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▼「ハローキティ」は、</a:t>
            </a:r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20~60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代では上位</a:t>
            </a:r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位にランクされましたが、</a:t>
            </a:r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代ではランク外でした。</a:t>
            </a:r>
            <a:endParaRPr lang="en-US" altLang="ja-JP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lnSpc>
                <a:spcPts val="2200"/>
              </a:lnSpc>
              <a:spcAft>
                <a:spcPct val="0"/>
              </a:spcAft>
              <a:buClrTx/>
              <a:buSzTx/>
              <a:buNone/>
            </a:pP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▼「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トムとジェリー」、「ちいかわ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」は</a:t>
            </a:r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代以下、「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くまのプーさん」、「ミッフィー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」は</a:t>
            </a:r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代以上、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「ムーミン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」は</a:t>
            </a:r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代以上、「ピーターラビット」は</a:t>
            </a:r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50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代以上で</a:t>
            </a:r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位内でした。</a:t>
            </a:r>
            <a:endParaRPr lang="ja-JP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487016" y="54407"/>
            <a:ext cx="12571759" cy="489098"/>
          </a:xfrm>
        </p:spPr>
        <p:txBody>
          <a:bodyPr/>
          <a:lstStyle/>
          <a:p>
            <a:pPr eaLnBrk="1" hangingPunct="1">
              <a:tabLst>
                <a:tab pos="6186488" algn="l"/>
              </a:tabLst>
            </a:pPr>
            <a:r>
              <a:rPr lang="ja-JP" altLang="en-US" sz="2400" dirty="0" smtClean="0"/>
              <a:t>好感スコア</a:t>
            </a:r>
            <a:r>
              <a:rPr lang="ja-JP" altLang="en-US" sz="2400" dirty="0"/>
              <a:t>　</a:t>
            </a:r>
            <a:r>
              <a:rPr lang="ja-JP" altLang="en-US" sz="2400" dirty="0" smtClean="0"/>
              <a:t>　</a:t>
            </a:r>
            <a:r>
              <a:rPr lang="ja-JP" altLang="en-US" dirty="0" smtClean="0"/>
              <a:t>女性・年代別ランキング 上位</a:t>
            </a:r>
            <a:r>
              <a:rPr lang="en-US" altLang="ja-JP" dirty="0" smtClean="0"/>
              <a:t>10</a:t>
            </a:r>
            <a:r>
              <a:rPr lang="ja-JP" altLang="en-US" dirty="0" smtClean="0"/>
              <a:t>位</a:t>
            </a:r>
            <a:endParaRPr lang="ja-JP" alt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61936" y="2592332"/>
            <a:ext cx="4493298" cy="57341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kumimoji="1" lang="en-US" altLang="ja-JP" sz="1800" dirty="0" smtClean="0">
                <a:solidFill>
                  <a:schemeClr val="accent5">
                    <a:lumMod val="75000"/>
                  </a:schemeClr>
                </a:solidFill>
                <a:ea typeface="HGP創英角ｺﾞｼｯｸUB" panose="020B0900000000000000" pitchFamily="50" charset="-128"/>
              </a:rPr>
              <a:t>&lt;</a:t>
            </a:r>
            <a:r>
              <a:rPr lang="ja-JP" altLang="en-US" sz="1800" dirty="0" smtClean="0">
                <a:solidFill>
                  <a:schemeClr val="accent5">
                    <a:lumMod val="75000"/>
                  </a:schemeClr>
                </a:solidFill>
                <a:ea typeface="HGP創英角ｺﾞｼｯｸUB" panose="020B0900000000000000" pitchFamily="50" charset="-128"/>
              </a:rPr>
              <a:t>女</a:t>
            </a:r>
            <a:r>
              <a:rPr kumimoji="1" lang="ja-JP" altLang="en-US" sz="1800" dirty="0" smtClean="0">
                <a:solidFill>
                  <a:schemeClr val="accent5">
                    <a:lumMod val="75000"/>
                  </a:schemeClr>
                </a:solidFill>
                <a:ea typeface="HGP創英角ｺﾞｼｯｸUB" panose="020B0900000000000000" pitchFamily="50" charset="-128"/>
              </a:rPr>
              <a:t>性年代別 好感スコア上位</a:t>
            </a:r>
            <a:r>
              <a:rPr kumimoji="1" lang="en-US" altLang="ja-JP" sz="1800" dirty="0" smtClean="0">
                <a:solidFill>
                  <a:schemeClr val="accent5">
                    <a:lumMod val="75000"/>
                  </a:schemeClr>
                </a:solidFill>
                <a:ea typeface="HGP創英角ｺﾞｼｯｸUB" panose="020B0900000000000000" pitchFamily="50" charset="-128"/>
              </a:rPr>
              <a:t>10</a:t>
            </a:r>
            <a:r>
              <a:rPr kumimoji="1" lang="ja-JP" altLang="en-US" sz="1800" dirty="0" smtClean="0">
                <a:solidFill>
                  <a:schemeClr val="accent5">
                    <a:lumMod val="75000"/>
                  </a:schemeClr>
                </a:solidFill>
                <a:ea typeface="HGP創英角ｺﾞｼｯｸUB" panose="020B0900000000000000" pitchFamily="50" charset="-128"/>
              </a:rPr>
              <a:t>位</a:t>
            </a:r>
            <a:r>
              <a:rPr kumimoji="1" lang="en-US" altLang="ja-JP" sz="1800" dirty="0" smtClean="0">
                <a:solidFill>
                  <a:schemeClr val="accent5">
                    <a:lumMod val="75000"/>
                  </a:schemeClr>
                </a:solidFill>
                <a:ea typeface="HGP創英角ｺﾞｼｯｸUB" panose="020B0900000000000000" pitchFamily="50" charset="-128"/>
              </a:rPr>
              <a:t>&gt;</a:t>
            </a:r>
            <a:endParaRPr kumimoji="1" lang="ja-JP" altLang="en-US" sz="1800" dirty="0">
              <a:solidFill>
                <a:schemeClr val="accent5">
                  <a:lumMod val="75000"/>
                </a:schemeClr>
              </a:solidFill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583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asca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_Cascade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round/>
          <a:headEnd type="none" w="med" len="med"/>
          <a:tailEnd type="triangle" w="med" len="med"/>
        </a:ln>
        <a:effectLst>
          <a:outerShdw blurRad="50800" dist="38100" dir="2700000" algn="tl" rotWithShape="0">
            <a:schemeClr val="accent5">
              <a:lumMod val="40000"/>
              <a:lumOff val="60000"/>
              <a:alpha val="40000"/>
            </a:schemeClr>
          </a:outerShdw>
        </a:effec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600" dirty="0" smtClean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rgbClr val="5F5F5F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Cascad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ascad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ascad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ascad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ascad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ascad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ascad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ascad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ascad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52295</TotalTime>
  <Words>1407</Words>
  <Application>Microsoft Office PowerPoint</Application>
  <PresentationFormat>ユーザー設定</PresentationFormat>
  <Paragraphs>86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8" baseType="lpstr">
      <vt:lpstr>BIZ UDPゴシック</vt:lpstr>
      <vt:lpstr>HGP創英角ｺﾞｼｯｸUB</vt:lpstr>
      <vt:lpstr>Meiryo UI</vt:lpstr>
      <vt:lpstr>ＭＳ Ｐゴシック</vt:lpstr>
      <vt:lpstr>ＭＳ Ｐ明朝</vt:lpstr>
      <vt:lpstr>メイリオ</vt:lpstr>
      <vt:lpstr>Arial</vt:lpstr>
      <vt:lpstr>2_Cascade</vt:lpstr>
      <vt:lpstr>NRC キャラクターｗｅｂ好感調査 2022年 12月 ＜Pａｒｔ１：好感スコアランキング＞</vt:lpstr>
      <vt:lpstr>　　はじめに</vt:lpstr>
      <vt:lpstr>PowerPoint プレゼンテーション</vt:lpstr>
      <vt:lpstr>調査概要　 事前調査 → 本調査</vt:lpstr>
      <vt:lpstr>　　提示キャラクター 　　※合計67種を5つのグループに分けて質問</vt:lpstr>
      <vt:lpstr>PowerPoint プレゼンテーション</vt:lpstr>
      <vt:lpstr>　　好感スコア　　全体ランキング 上位20位 </vt:lpstr>
      <vt:lpstr>好感スコア　　男性・年代別ランキング 上位10位</vt:lpstr>
      <vt:lpstr>好感スコア　　女性・年代別ランキング 上位10位</vt:lpstr>
      <vt:lpstr>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ＮＲＣレポート</dc:title>
  <dc:creator>日本リサーチセンター</dc:creator>
  <cp:lastModifiedBy>山本 五紀</cp:lastModifiedBy>
  <cp:revision>5000</cp:revision>
  <cp:lastPrinted>2019-11-22T05:36:50Z</cp:lastPrinted>
  <dcterms:created xsi:type="dcterms:W3CDTF">2007-10-30T01:51:56Z</dcterms:created>
  <dcterms:modified xsi:type="dcterms:W3CDTF">2023-04-18T00:04:08Z</dcterms:modified>
</cp:coreProperties>
</file>