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7"/>
  </p:notesMasterIdLst>
  <p:sldIdLst>
    <p:sldId id="304" r:id="rId3"/>
    <p:sldId id="480" r:id="rId4"/>
    <p:sldId id="478" r:id="rId5"/>
    <p:sldId id="487" r:id="rId6"/>
    <p:sldId id="274" r:id="rId7"/>
    <p:sldId id="259" r:id="rId8"/>
    <p:sldId id="283" r:id="rId9"/>
    <p:sldId id="488" r:id="rId10"/>
    <p:sldId id="278" r:id="rId11"/>
    <p:sldId id="481" r:id="rId12"/>
    <p:sldId id="485" r:id="rId13"/>
    <p:sldId id="482" r:id="rId14"/>
    <p:sldId id="483" r:id="rId15"/>
    <p:sldId id="281"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4660"/>
  </p:normalViewPr>
  <p:slideViewPr>
    <p:cSldViewPr snapToGrid="0">
      <p:cViewPr varScale="1">
        <p:scale>
          <a:sx n="90" d="100"/>
          <a:sy n="90" d="100"/>
        </p:scale>
        <p:origin x="8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https://songyoufu-my.sharepoint.com/personal/mwghs531_songyoufu_onmicrosoft_com/Documents/&#12487;&#12473;&#12463;&#12488;&#12483;&#12503;/&#12463;&#12524;&#12477;&#12531;/&#12503;&#12524;&#12476;&#12531;&#36039;&#26009;&#35036;&#3627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wghs\OneDrive%20-%20SONGYOUFU\&#12487;&#12473;&#12463;&#12488;&#12483;&#12503;\&#20013;&#22269;EC.tx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wghs\OneDrive%20-%20SONGYOUFU\&#12487;&#12473;&#12463;&#12488;&#12483;&#12503;\&#20013;&#22269;EC.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ongyoufu-my.sharepoint.com/personal/mwghs531_songyoufu_onmicrosoft_com/Documents/&#12487;&#12473;&#12463;&#12488;&#12483;&#12503;/&#12463;&#12524;&#12477;&#12531;/&#12503;&#12524;&#12476;&#12531;&#36039;&#26009;&#35036;&#3627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c:f>
              <c:strCache>
                <c:ptCount val="1"/>
                <c:pt idx="0">
                  <c:v>取引規模(千億元)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2013</c:v>
                </c:pt>
                <c:pt idx="1">
                  <c:v>2014</c:v>
                </c:pt>
                <c:pt idx="2">
                  <c:v>2015</c:v>
                </c:pt>
                <c:pt idx="3">
                  <c:v>2016</c:v>
                </c:pt>
                <c:pt idx="4">
                  <c:v>2017</c:v>
                </c:pt>
                <c:pt idx="5">
                  <c:v>2018</c:v>
                </c:pt>
                <c:pt idx="6">
                  <c:v>2019</c:v>
                </c:pt>
                <c:pt idx="7">
                  <c:v>2020</c:v>
                </c:pt>
                <c:pt idx="8">
                  <c:v>2021E</c:v>
                </c:pt>
              </c:strCache>
            </c:strRef>
          </c:cat>
          <c:val>
            <c:numRef>
              <c:f>Sheet1!$C$3:$C$11</c:f>
              <c:numCache>
                <c:formatCode>General</c:formatCode>
                <c:ptCount val="9"/>
                <c:pt idx="0">
                  <c:v>4.0999999999999996</c:v>
                </c:pt>
                <c:pt idx="1">
                  <c:v>5.8</c:v>
                </c:pt>
                <c:pt idx="2">
                  <c:v>8.6</c:v>
                </c:pt>
                <c:pt idx="3">
                  <c:v>12.9</c:v>
                </c:pt>
                <c:pt idx="4">
                  <c:v>18.399999999999999</c:v>
                </c:pt>
                <c:pt idx="5">
                  <c:v>22.5</c:v>
                </c:pt>
                <c:pt idx="6">
                  <c:v>26.4</c:v>
                </c:pt>
                <c:pt idx="7">
                  <c:v>30.7</c:v>
                </c:pt>
                <c:pt idx="8">
                  <c:v>35.5</c:v>
                </c:pt>
              </c:numCache>
            </c:numRef>
          </c:val>
          <c:extLst>
            <c:ext xmlns:c16="http://schemas.microsoft.com/office/drawing/2014/chart" uri="{C3380CC4-5D6E-409C-BE32-E72D297353CC}">
              <c16:uniqueId val="{00000000-C320-46F6-BC32-587F391E327D}"/>
            </c:ext>
          </c:extLst>
        </c:ser>
        <c:dLbls>
          <c:showLegendKey val="0"/>
          <c:showVal val="1"/>
          <c:showCatName val="0"/>
          <c:showSerName val="0"/>
          <c:showPercent val="0"/>
          <c:showBubbleSize val="0"/>
        </c:dLbls>
        <c:gapWidth val="75"/>
        <c:axId val="301608927"/>
        <c:axId val="301609759"/>
      </c:barChart>
      <c:lineChart>
        <c:grouping val="standard"/>
        <c:varyColors val="0"/>
        <c:ser>
          <c:idx val="1"/>
          <c:order val="1"/>
          <c:tx>
            <c:strRef>
              <c:f>Sheet1!$D$2</c:f>
              <c:strCache>
                <c:ptCount val="1"/>
                <c:pt idx="0">
                  <c:v>成長率</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Sheet1!$B$3:$B$11</c:f>
              <c:strCache>
                <c:ptCount val="9"/>
                <c:pt idx="0">
                  <c:v>2013</c:v>
                </c:pt>
                <c:pt idx="1">
                  <c:v>2014</c:v>
                </c:pt>
                <c:pt idx="2">
                  <c:v>2015</c:v>
                </c:pt>
                <c:pt idx="3">
                  <c:v>2016</c:v>
                </c:pt>
                <c:pt idx="4">
                  <c:v>2017</c:v>
                </c:pt>
                <c:pt idx="5">
                  <c:v>2018</c:v>
                </c:pt>
                <c:pt idx="6">
                  <c:v>2019</c:v>
                </c:pt>
                <c:pt idx="7">
                  <c:v>2020</c:v>
                </c:pt>
                <c:pt idx="8">
                  <c:v>2021E</c:v>
                </c:pt>
              </c:strCache>
            </c:strRef>
          </c:cat>
          <c:val>
            <c:numRef>
              <c:f>Sheet1!$D$3:$D$11</c:f>
              <c:numCache>
                <c:formatCode>0.0%</c:formatCode>
                <c:ptCount val="9"/>
                <c:pt idx="1">
                  <c:v>0.41499999999999998</c:v>
                </c:pt>
                <c:pt idx="2">
                  <c:v>0.48299999999999998</c:v>
                </c:pt>
                <c:pt idx="3">
                  <c:v>0.5</c:v>
                </c:pt>
                <c:pt idx="4">
                  <c:v>0.42599999999999999</c:v>
                </c:pt>
                <c:pt idx="5">
                  <c:v>0.223</c:v>
                </c:pt>
                <c:pt idx="6">
                  <c:v>0.17299999999999999</c:v>
                </c:pt>
                <c:pt idx="7">
                  <c:v>0.16300000000000001</c:v>
                </c:pt>
                <c:pt idx="8">
                  <c:v>0.156</c:v>
                </c:pt>
              </c:numCache>
            </c:numRef>
          </c:val>
          <c:smooth val="0"/>
          <c:extLst>
            <c:ext xmlns:c16="http://schemas.microsoft.com/office/drawing/2014/chart" uri="{C3380CC4-5D6E-409C-BE32-E72D297353CC}">
              <c16:uniqueId val="{00000001-C320-46F6-BC32-587F391E327D}"/>
            </c:ext>
          </c:extLst>
        </c:ser>
        <c:dLbls>
          <c:showLegendKey val="0"/>
          <c:showVal val="1"/>
          <c:showCatName val="0"/>
          <c:showSerName val="0"/>
          <c:showPercent val="0"/>
          <c:showBubbleSize val="0"/>
        </c:dLbls>
        <c:marker val="1"/>
        <c:smooth val="0"/>
        <c:axId val="301613919"/>
        <c:axId val="301614335"/>
      </c:lineChart>
      <c:catAx>
        <c:axId val="30160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crossAx val="301609759"/>
        <c:crosses val="autoZero"/>
        <c:auto val="1"/>
        <c:lblAlgn val="ctr"/>
        <c:lblOffset val="100"/>
        <c:noMultiLvlLbl val="0"/>
      </c:catAx>
      <c:valAx>
        <c:axId val="3016097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crossAx val="301608927"/>
        <c:crosses val="autoZero"/>
        <c:crossBetween val="between"/>
      </c:valAx>
      <c:valAx>
        <c:axId val="301614335"/>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crossAx val="301613919"/>
        <c:crosses val="max"/>
        <c:crossBetween val="between"/>
      </c:valAx>
      <c:catAx>
        <c:axId val="301613919"/>
        <c:scaling>
          <c:orientation val="minMax"/>
        </c:scaling>
        <c:delete val="1"/>
        <c:axPos val="b"/>
        <c:numFmt formatCode="General" sourceLinked="1"/>
        <c:majorTickMark val="none"/>
        <c:minorTickMark val="none"/>
        <c:tickLblPos val="nextTo"/>
        <c:crossAx val="3016143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ja-JP" altLang="en-US" sz="1600" dirty="0">
                <a:latin typeface="Microsoft YaHei" panose="020B0503020204020204" pitchFamily="34" charset="-122"/>
                <a:ea typeface="Microsoft YaHei" panose="020B0503020204020204" pitchFamily="34" charset="-122"/>
              </a:rPr>
              <a:t>ライブコマース市場規模予測</a:t>
            </a:r>
            <a:r>
              <a:rPr lang="en-US" altLang="ja-JP" sz="1600" dirty="0">
                <a:latin typeface="Microsoft YaHei" panose="020B0503020204020204" pitchFamily="34" charset="-122"/>
                <a:ea typeface="Microsoft YaHei" panose="020B0503020204020204" pitchFamily="34" charset="-122"/>
              </a:rPr>
              <a:t>(</a:t>
            </a:r>
            <a:r>
              <a:rPr lang="ja-JP" altLang="en-US" sz="1600" dirty="0">
                <a:latin typeface="Microsoft YaHei" panose="020B0503020204020204" pitchFamily="34" charset="-122"/>
                <a:ea typeface="Microsoft YaHei" panose="020B0503020204020204" pitchFamily="34" charset="-122"/>
              </a:rPr>
              <a:t>単位：兆円</a:t>
            </a:r>
            <a:r>
              <a:rPr lang="en-US" altLang="ja-JP" sz="1600" dirty="0">
                <a:latin typeface="Microsoft YaHei" panose="020B0503020204020204" pitchFamily="34" charset="-122"/>
                <a:ea typeface="Microsoft YaHei" panose="020B0503020204020204" pitchFamily="34" charset="-122"/>
              </a:rPr>
              <a:t>)</a:t>
            </a:r>
            <a:endParaRPr lang="ja-JP" sz="1600" dirty="0">
              <a:latin typeface="Microsoft YaHei" panose="020B0503020204020204" pitchFamily="34" charset="-122"/>
              <a:ea typeface="Microsoft YaHei" panose="020B0503020204020204" pitchFamily="34" charset="-122"/>
            </a:endParaRPr>
          </a:p>
        </c:rich>
      </c:tx>
      <c:layout>
        <c:manualLayout>
          <c:xMode val="edge"/>
          <c:yMode val="edge"/>
          <c:x val="0.12139843184780651"/>
          <c:y val="3.4674588788417247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ja-JP"/>
        </a:p>
      </c:txPr>
    </c:title>
    <c:autoTitleDeleted val="0"/>
    <c:plotArea>
      <c:layout/>
      <c:barChart>
        <c:barDir val="col"/>
        <c:grouping val="cluster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中国EC!$B$5:$B$9</c:f>
              <c:numCache>
                <c:formatCode>General</c:formatCode>
                <c:ptCount val="5"/>
                <c:pt idx="0">
                  <c:v>2017</c:v>
                </c:pt>
                <c:pt idx="1">
                  <c:v>2018</c:v>
                </c:pt>
                <c:pt idx="2">
                  <c:v>2019</c:v>
                </c:pt>
                <c:pt idx="3">
                  <c:v>2020</c:v>
                </c:pt>
                <c:pt idx="4">
                  <c:v>2021</c:v>
                </c:pt>
              </c:numCache>
            </c:numRef>
          </c:cat>
          <c:val>
            <c:numRef>
              <c:f>中国EC!$C$5:$C$9</c:f>
              <c:numCache>
                <c:formatCode>General</c:formatCode>
                <c:ptCount val="5"/>
                <c:pt idx="0">
                  <c:v>0.6</c:v>
                </c:pt>
                <c:pt idx="1">
                  <c:v>2.2000000000000002</c:v>
                </c:pt>
                <c:pt idx="2">
                  <c:v>6.9</c:v>
                </c:pt>
                <c:pt idx="3">
                  <c:v>16.600000000000001</c:v>
                </c:pt>
                <c:pt idx="4">
                  <c:v>31.5</c:v>
                </c:pt>
              </c:numCache>
            </c:numRef>
          </c:val>
          <c:extLst>
            <c:ext xmlns:c16="http://schemas.microsoft.com/office/drawing/2014/chart" uri="{C3380CC4-5D6E-409C-BE32-E72D297353CC}">
              <c16:uniqueId val="{00000000-16CA-4BB5-B7D6-CD53AF02B2B4}"/>
            </c:ext>
          </c:extLst>
        </c:ser>
        <c:dLbls>
          <c:dLblPos val="outEnd"/>
          <c:showLegendKey val="0"/>
          <c:showVal val="1"/>
          <c:showCatName val="0"/>
          <c:showSerName val="0"/>
          <c:showPercent val="0"/>
          <c:showBubbleSize val="0"/>
        </c:dLbls>
        <c:gapWidth val="40"/>
        <c:overlap val="25"/>
        <c:axId val="772908400"/>
        <c:axId val="772912560"/>
      </c:barChart>
      <c:catAx>
        <c:axId val="7729084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crossAx val="772912560"/>
        <c:crosses val="autoZero"/>
        <c:auto val="1"/>
        <c:lblAlgn val="ctr"/>
        <c:lblOffset val="100"/>
        <c:noMultiLvlLbl val="0"/>
      </c:catAx>
      <c:valAx>
        <c:axId val="772912560"/>
        <c:scaling>
          <c:orientation val="minMax"/>
        </c:scaling>
        <c:delete val="1"/>
        <c:axPos val="l"/>
        <c:numFmt formatCode="General" sourceLinked="1"/>
        <c:majorTickMark val="none"/>
        <c:minorTickMark val="none"/>
        <c:tickLblPos val="nextTo"/>
        <c:crossAx val="7729084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a:latin typeface="Microsoft YaHei" panose="020B0503020204020204" pitchFamily="34" charset="-122"/>
                <a:ea typeface="Microsoft YaHei" panose="020B0503020204020204" pitchFamily="34" charset="-122"/>
              </a:rPr>
              <a:t>ライブコマースのシェア予測</a:t>
            </a:r>
            <a:r>
              <a:rPr lang="en-US" altLang="ja-JP" sz="1600">
                <a:latin typeface="Microsoft YaHei" panose="020B0503020204020204" pitchFamily="34" charset="-122"/>
                <a:ea typeface="Microsoft YaHei" panose="020B0503020204020204" pitchFamily="34" charset="-122"/>
              </a:rPr>
              <a:t>(</a:t>
            </a:r>
            <a:r>
              <a:rPr lang="ja-JP" altLang="en-US" sz="1600">
                <a:latin typeface="Microsoft YaHei" panose="020B0503020204020204" pitchFamily="34" charset="-122"/>
                <a:ea typeface="Microsoft YaHei" panose="020B0503020204020204" pitchFamily="34" charset="-122"/>
              </a:rPr>
              <a:t>対</a:t>
            </a:r>
            <a:r>
              <a:rPr lang="en-US" altLang="ja-JP" sz="1600">
                <a:latin typeface="Microsoft YaHei" panose="020B0503020204020204" pitchFamily="34" charset="-122"/>
                <a:ea typeface="Microsoft YaHei" panose="020B0503020204020204" pitchFamily="34" charset="-122"/>
              </a:rPr>
              <a:t>EC</a:t>
            </a:r>
            <a:r>
              <a:rPr lang="ja-JP" altLang="en-US" sz="1600">
                <a:latin typeface="Microsoft YaHei" panose="020B0503020204020204" pitchFamily="34" charset="-122"/>
                <a:ea typeface="Microsoft YaHei" panose="020B0503020204020204" pitchFamily="34" charset="-122"/>
              </a:rPr>
              <a:t>流通額</a:t>
            </a:r>
            <a:r>
              <a:rPr lang="en-US" altLang="ja-JP" sz="1600">
                <a:latin typeface="Microsoft YaHei" panose="020B0503020204020204" pitchFamily="34" charset="-122"/>
                <a:ea typeface="Microsoft YaHei" panose="020B0503020204020204" pitchFamily="34" charset="-122"/>
              </a:rPr>
              <a:t>)</a:t>
            </a:r>
            <a:endParaRPr lang="ja-JP" altLang="en-US" sz="1600">
              <a:latin typeface="Microsoft YaHei" panose="020B0503020204020204" pitchFamily="34" charset="-122"/>
              <a:ea typeface="Microsoft YaHei" panose="020B0503020204020204" pitchFamily="34" charset="-122"/>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solidFill>
              <a:round/>
            </a:ln>
            <a:effectLst/>
          </c:spPr>
          <c:marker>
            <c:symbol val="none"/>
          </c:marker>
          <c:dLbls>
            <c:dLbl>
              <c:idx val="1"/>
              <c:layout>
                <c:manualLayout>
                  <c:x val="-0.12364681375489418"/>
                  <c:y val="-3.6324789380576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33-4156-A113-856328D9438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中国EC!$G$5:$G$9</c:f>
              <c:numCache>
                <c:formatCode>General</c:formatCode>
                <c:ptCount val="5"/>
                <c:pt idx="0">
                  <c:v>2017</c:v>
                </c:pt>
                <c:pt idx="1">
                  <c:v>2018</c:v>
                </c:pt>
                <c:pt idx="2">
                  <c:v>2019</c:v>
                </c:pt>
                <c:pt idx="3">
                  <c:v>2020</c:v>
                </c:pt>
                <c:pt idx="4">
                  <c:v>2021</c:v>
                </c:pt>
              </c:numCache>
            </c:numRef>
          </c:cat>
          <c:val>
            <c:numRef>
              <c:f>中国EC!$H$5:$H$9</c:f>
              <c:numCache>
                <c:formatCode>0.0%</c:formatCode>
                <c:ptCount val="5"/>
                <c:pt idx="0">
                  <c:v>5.0000000000000001E-3</c:v>
                </c:pt>
                <c:pt idx="1">
                  <c:v>1.6E-2</c:v>
                </c:pt>
                <c:pt idx="2">
                  <c:v>4.2999999999999997E-2</c:v>
                </c:pt>
                <c:pt idx="3">
                  <c:v>8.5999999999999993E-2</c:v>
                </c:pt>
                <c:pt idx="4">
                  <c:v>0.14299999999999999</c:v>
                </c:pt>
              </c:numCache>
            </c:numRef>
          </c:val>
          <c:smooth val="0"/>
          <c:extLst>
            <c:ext xmlns:c16="http://schemas.microsoft.com/office/drawing/2014/chart" uri="{C3380CC4-5D6E-409C-BE32-E72D297353CC}">
              <c16:uniqueId val="{00000001-BF33-4156-A113-856328D9438F}"/>
            </c:ext>
          </c:extLst>
        </c:ser>
        <c:dLbls>
          <c:dLblPos val="l"/>
          <c:showLegendKey val="0"/>
          <c:showVal val="1"/>
          <c:showCatName val="0"/>
          <c:showSerName val="0"/>
          <c:showPercent val="0"/>
          <c:showBubbleSize val="0"/>
        </c:dLbls>
        <c:smooth val="0"/>
        <c:axId val="1129183376"/>
        <c:axId val="1129190448"/>
      </c:lineChart>
      <c:catAx>
        <c:axId val="112918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ja-JP"/>
          </a:p>
        </c:txPr>
        <c:crossAx val="1129190448"/>
        <c:crosses val="autoZero"/>
        <c:auto val="1"/>
        <c:lblAlgn val="ctr"/>
        <c:lblOffset val="100"/>
        <c:noMultiLvlLbl val="0"/>
      </c:catAx>
      <c:valAx>
        <c:axId val="1129190448"/>
        <c:scaling>
          <c:orientation val="minMax"/>
        </c:scaling>
        <c:delete val="1"/>
        <c:axPos val="l"/>
        <c:numFmt formatCode="0.0%" sourceLinked="1"/>
        <c:majorTickMark val="none"/>
        <c:minorTickMark val="none"/>
        <c:tickLblPos val="nextTo"/>
        <c:crossAx val="11291833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68705724929912E-2"/>
          <c:y val="5.4432109515689948E-2"/>
          <c:w val="0.55587823013730997"/>
          <c:h val="0.925270618780696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27-4CC2-B075-D4E84A3612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27-4CC2-B075-D4E84A3612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27-4CC2-B075-D4E84A3612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27-4CC2-B075-D4E84A3612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27-4CC2-B075-D4E84A36124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27-4CC2-B075-D4E84A36124B}"/>
              </c:ext>
            </c:extLst>
          </c:dPt>
          <c:dLbls>
            <c:dLbl>
              <c:idx val="5"/>
              <c:delete val="1"/>
              <c:extLst>
                <c:ext xmlns:c15="http://schemas.microsoft.com/office/drawing/2012/chart" uri="{CE6537A1-D6FC-4f65-9D91-7224C49458BB}">
                  <c15:layout>
                    <c:manualLayout>
                      <c:w val="4.7689510281836961E-2"/>
                      <c:h val="8.8452177962996162E-2"/>
                    </c:manualLayout>
                  </c15:layout>
                </c:ext>
                <c:ext xmlns:c16="http://schemas.microsoft.com/office/drawing/2014/chart" uri="{C3380CC4-5D6E-409C-BE32-E72D297353CC}">
                  <c16:uniqueId val="{0000000B-1627-4CC2-B075-D4E84A36124B}"/>
                </c:ext>
              </c:extLst>
            </c:dLbl>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Sheet1!$B$16:$B$21</c:f>
              <c:strCache>
                <c:ptCount val="6"/>
                <c:pt idx="0">
                  <c:v>北山广深</c:v>
                </c:pt>
                <c:pt idx="1">
                  <c:v>新一线城市</c:v>
                </c:pt>
                <c:pt idx="2">
                  <c:v>二线城市</c:v>
                </c:pt>
                <c:pt idx="3">
                  <c:v>三线城市</c:v>
                </c:pt>
                <c:pt idx="4">
                  <c:v>四线城市及乡村</c:v>
                </c:pt>
                <c:pt idx="5">
                  <c:v>湾澳台及境外地区</c:v>
                </c:pt>
              </c:strCache>
            </c:strRef>
          </c:cat>
          <c:val>
            <c:numRef>
              <c:f>Sheet1!$C$16:$C$21</c:f>
              <c:numCache>
                <c:formatCode>0.0%</c:formatCode>
                <c:ptCount val="6"/>
                <c:pt idx="0">
                  <c:v>0.29199999999999998</c:v>
                </c:pt>
                <c:pt idx="1">
                  <c:v>0.19500000000000001</c:v>
                </c:pt>
                <c:pt idx="2">
                  <c:v>0.28499999999999998</c:v>
                </c:pt>
                <c:pt idx="3">
                  <c:v>0.13400000000000001</c:v>
                </c:pt>
                <c:pt idx="4">
                  <c:v>9.0999999999999998E-2</c:v>
                </c:pt>
                <c:pt idx="5">
                  <c:v>3.0000000000000001E-3</c:v>
                </c:pt>
              </c:numCache>
            </c:numRef>
          </c:val>
          <c:extLst>
            <c:ext xmlns:c16="http://schemas.microsoft.com/office/drawing/2014/chart" uri="{C3380CC4-5D6E-409C-BE32-E72D297353CC}">
              <c16:uniqueId val="{0000000C-1627-4CC2-B075-D4E84A36124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8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E08B0-7223-4D82-9B08-E1FC526DC5DC}" type="datetimeFigureOut">
              <a:rPr kumimoji="1" lang="ja-JP" altLang="en-US" smtClean="0"/>
              <a:t>2022/4/5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EEC27-7B0E-4FB6-A131-26AAD5870ACA}" type="slidenum">
              <a:rPr kumimoji="1" lang="ja-JP" altLang="en-US" smtClean="0"/>
              <a:t>‹#›</a:t>
            </a:fld>
            <a:endParaRPr kumimoji="1" lang="ja-JP" altLang="en-US"/>
          </a:p>
        </p:txBody>
      </p:sp>
    </p:spTree>
    <p:extLst>
      <p:ext uri="{BB962C8B-B14F-4D97-AF65-F5344CB8AC3E}">
        <p14:creationId xmlns:p14="http://schemas.microsoft.com/office/powerpoint/2010/main" val="11412178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1a06b6e29_4_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1a06b6e29_4_9:notes"/>
          <p:cNvSpPr txBox="1">
            <a:spLocks noGrp="1"/>
          </p:cNvSpPr>
          <p:nvPr>
            <p:ph type="body" idx="1"/>
          </p:nvPr>
        </p:nvSpPr>
        <p:spPr>
          <a:xfrm>
            <a:off x="688817" y="4758890"/>
            <a:ext cx="5510530" cy="4508421"/>
          </a:xfrm>
          <a:prstGeom prst="rect">
            <a:avLst/>
          </a:prstGeom>
        </p:spPr>
        <p:txBody>
          <a:bodyPr spcFirstLastPara="1" wrap="square" lIns="96579" tIns="96579" rIns="96579" bIns="96579" anchor="t" anchorCtr="0">
            <a:noAutofit/>
          </a:bodyPr>
          <a:lstStyle/>
          <a:p>
            <a:endParaRPr/>
          </a:p>
        </p:txBody>
      </p:sp>
    </p:spTree>
    <p:extLst>
      <p:ext uri="{BB962C8B-B14F-4D97-AF65-F5344CB8AC3E}">
        <p14:creationId xmlns:p14="http://schemas.microsoft.com/office/powerpoint/2010/main" val="7482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18EDD-A5EC-4FED-99B5-3067DB5A26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9F0DA6C-0779-4FAA-82F2-7D16D84B2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2F117F8-92A0-4246-A0BB-631FBD0145C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EB47646-4787-4109-8AB7-7CD3D8A06ABC}"/>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6" name="スライド番号プレースホルダー 5">
            <a:extLst>
              <a:ext uri="{FF2B5EF4-FFF2-40B4-BE49-F238E27FC236}">
                <a16:creationId xmlns:a16="http://schemas.microsoft.com/office/drawing/2014/main" id="{57FEDB44-11C7-48CE-88F6-C071A45E18C5}"/>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23171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E45BF9-BBB9-4739-98DB-B53D7D8B1C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8BDCDB-2921-4569-AAD2-4504F8A346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245B9C-FA8E-49BE-A88D-991EE9352BE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69E9A8C-8DA9-4BCB-AD6D-F1E4BE6E7DB3}"/>
              </a:ext>
            </a:extLst>
          </p:cNvPr>
          <p:cNvSpPr>
            <a:spLocks noGrp="1"/>
          </p:cNvSpPr>
          <p:nvPr>
            <p:ph type="ftr" sz="quarter" idx="11"/>
          </p:nvPr>
        </p:nvSpPr>
        <p:spPr/>
        <p:txBody>
          <a:bodyPr/>
          <a:lstStyle/>
          <a:p>
            <a:r>
              <a:rPr kumimoji="1" lang="ja-JP" altLang="en-US"/>
              <a:t>Copyright © 2021 CRESON Inc. All Rights Reserved.</a:t>
            </a:r>
          </a:p>
        </p:txBody>
      </p:sp>
      <p:sp>
        <p:nvSpPr>
          <p:cNvPr id="6" name="スライド番号プレースホルダー 5">
            <a:extLst>
              <a:ext uri="{FF2B5EF4-FFF2-40B4-BE49-F238E27FC236}">
                <a16:creationId xmlns:a16="http://schemas.microsoft.com/office/drawing/2014/main" id="{A7F2F7C0-54DD-47E1-8AFE-C10C8177E097}"/>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282983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C71A4C8-57E9-4560-AC74-9B3E260A31F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45187F-43A5-4B3F-B015-5C20E440F3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D81DBF-9B15-4803-91FD-C9BF9E8B58F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41DC3D-384D-4BD8-9684-37D47C9B9225}"/>
              </a:ext>
            </a:extLst>
          </p:cNvPr>
          <p:cNvSpPr>
            <a:spLocks noGrp="1"/>
          </p:cNvSpPr>
          <p:nvPr>
            <p:ph type="ftr" sz="quarter" idx="11"/>
          </p:nvPr>
        </p:nvSpPr>
        <p:spPr/>
        <p:txBody>
          <a:bodyPr/>
          <a:lstStyle/>
          <a:p>
            <a:r>
              <a:rPr kumimoji="1" lang="ja-JP" altLang="en-US"/>
              <a:t>Copyright © 2021 CRESON Inc. All Rights Reserved.</a:t>
            </a:r>
          </a:p>
        </p:txBody>
      </p:sp>
      <p:sp>
        <p:nvSpPr>
          <p:cNvPr id="6" name="スライド番号プレースホルダー 5">
            <a:extLst>
              <a:ext uri="{FF2B5EF4-FFF2-40B4-BE49-F238E27FC236}">
                <a16:creationId xmlns:a16="http://schemas.microsoft.com/office/drawing/2014/main" id="{58BB6C6E-8596-4386-A6D2-5A04E1E8EEDD}"/>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220863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877702" y="578414"/>
            <a:ext cx="6860276" cy="2632594"/>
          </a:xfrm>
        </p:spPr>
        <p:txBody>
          <a:bodyPr>
            <a:noAutofit/>
          </a:bodyPr>
          <a:lstStyle>
            <a:lvl1pPr algn="l">
              <a:defRPr sz="4800" b="1">
                <a:solidFill>
                  <a:schemeClr val="tx1"/>
                </a:solidFill>
              </a:defRPr>
            </a:lvl1pPr>
          </a:lstStyle>
          <a:p>
            <a:r>
              <a:rPr lang="en-US"/>
              <a:t>Click to edit Master title style</a:t>
            </a:r>
            <a:endParaRPr lang="en-US" dirty="0"/>
          </a:p>
        </p:txBody>
      </p:sp>
      <p:sp>
        <p:nvSpPr>
          <p:cNvPr id="2" name="日付プレースホルダー 1"/>
          <p:cNvSpPr>
            <a:spLocks noGrp="1"/>
          </p:cNvSpPr>
          <p:nvPr>
            <p:ph type="dt" sz="half" idx="10"/>
          </p:nvPr>
        </p:nvSpPr>
        <p:spPr/>
        <p:txBody>
          <a:bodyPr/>
          <a:lstStyle/>
          <a:p>
            <a:pPr>
              <a:defRPr/>
            </a:pPr>
            <a:endParaRPr lang="en-US"/>
          </a:p>
        </p:txBody>
      </p:sp>
      <p:sp>
        <p:nvSpPr>
          <p:cNvPr id="3" name="フッター プレースホルダー 2"/>
          <p:cNvSpPr>
            <a:spLocks noGrp="1"/>
          </p:cNvSpPr>
          <p:nvPr>
            <p:ph type="ftr" sz="quarter" idx="11"/>
          </p:nvPr>
        </p:nvSpPr>
        <p:spPr/>
        <p:txBody>
          <a:bodyPr/>
          <a:lstStyle/>
          <a:p>
            <a:pPr>
              <a:defRPr/>
            </a:pPr>
            <a:r>
              <a:rPr lang="ja-JP" altLang="en-US"/>
              <a:t>Copyright © 2021 CRESON Inc. All Rights Reserved.</a:t>
            </a:r>
            <a:endParaRPr lang="en-US" dirty="0"/>
          </a:p>
        </p:txBody>
      </p:sp>
      <p:sp>
        <p:nvSpPr>
          <p:cNvPr id="4" name="スライド番号プレースホルダー 3"/>
          <p:cNvSpPr>
            <a:spLocks noGrp="1"/>
          </p:cNvSpPr>
          <p:nvPr>
            <p:ph type="sldNum" sz="quarter" idx="12"/>
          </p:nvPr>
        </p:nvSpPr>
        <p:spPr/>
        <p:txBody>
          <a:bodyPr/>
          <a:lstStyle/>
          <a:p>
            <a:pPr>
              <a:defRPr/>
            </a:pPr>
            <a:fld id="{A80ED250-B7AF-4B9D-B5D6-835A5EF386F8}" type="slidenum">
              <a:rPr lang="en-US" smtClean="0"/>
              <a:t>‹#›</a:t>
            </a:fld>
            <a:endParaRPr lang="en-US"/>
          </a:p>
        </p:txBody>
      </p:sp>
    </p:spTree>
    <p:extLst>
      <p:ext uri="{BB962C8B-B14F-4D97-AF65-F5344CB8AC3E}">
        <p14:creationId xmlns:p14="http://schemas.microsoft.com/office/powerpoint/2010/main" val="96126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78" name="Google Shape;10;p1"/>
          <p:cNvSpPr txBox="1"/>
          <p:nvPr/>
        </p:nvSpPr>
        <p:spPr>
          <a:xfrm>
            <a:off x="3145621" y="6557789"/>
            <a:ext cx="5172027" cy="30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32" tIns="60932" rIns="60932" bIns="60932" anchor="ctr">
            <a:spAutoFit/>
          </a:bodyPr>
          <a:lstStyle>
            <a:lvl1pPr algn="ctr">
              <a:defRPr sz="900">
                <a:solidFill>
                  <a:srgbClr val="111111"/>
                </a:solidFill>
              </a:defRPr>
            </a:lvl1pPr>
          </a:lstStyle>
          <a:p>
            <a:r>
              <a:rPr sz="1200"/>
              <a:t>Copyright © 2021 CRESON Inc. All Rights Reserved.</a:t>
            </a:r>
          </a:p>
        </p:txBody>
      </p:sp>
      <p:sp>
        <p:nvSpPr>
          <p:cNvPr id="1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7611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7"/>
          <p:cNvSpPr/>
          <p:nvPr/>
        </p:nvSpPr>
        <p:spPr>
          <a:xfrm>
            <a:off x="270968"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7"/>
          <p:cNvSpPr txBox="1">
            <a:spLocks noGrp="1"/>
          </p:cNvSpPr>
          <p:nvPr>
            <p:ph type="title"/>
          </p:nvPr>
        </p:nvSpPr>
        <p:spPr>
          <a:xfrm>
            <a:off x="1092201" y="1127467"/>
            <a:ext cx="49456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1187647"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
        <p:nvSpPr>
          <p:cNvPr id="10" name="フッター プレースホルダー 4">
            <a:extLst>
              <a:ext uri="{FF2B5EF4-FFF2-40B4-BE49-F238E27FC236}">
                <a16:creationId xmlns:a16="http://schemas.microsoft.com/office/drawing/2014/main" id="{B2E7C591-A4C7-46DA-AB1E-E5A74D4F087B}"/>
              </a:ext>
            </a:extLst>
          </p:cNvPr>
          <p:cNvSpPr txBox="1">
            <a:spLocks/>
          </p:cNvSpPr>
          <p:nvPr userDrawn="1"/>
        </p:nvSpPr>
        <p:spPr>
          <a:xfrm>
            <a:off x="3084655" y="6624321"/>
            <a:ext cx="5293959" cy="174663"/>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ja-JP" sz="1200" dirty="0">
                <a:solidFill>
                  <a:schemeClr val="tx1"/>
                </a:solidFill>
                <a:latin typeface="+mj-lt"/>
              </a:rPr>
              <a:t>Copyright © 2021 CRESON</a:t>
            </a:r>
            <a:r>
              <a:rPr lang="ja-JP" altLang="en-US" sz="1200" dirty="0">
                <a:solidFill>
                  <a:schemeClr val="tx1"/>
                </a:solidFill>
                <a:latin typeface="+mj-lt"/>
              </a:rPr>
              <a:t> </a:t>
            </a:r>
            <a:r>
              <a:rPr lang="en-US" altLang="ja-JP" sz="1200" dirty="0">
                <a:solidFill>
                  <a:schemeClr val="tx1"/>
                </a:solidFill>
                <a:latin typeface="+mj-lt"/>
              </a:rPr>
              <a:t>Inc. All Rights Reserved.</a:t>
            </a:r>
            <a:endParaRPr kumimoji="1" lang="ja-JP" altLang="en-US" sz="1600" dirty="0">
              <a:solidFill>
                <a:schemeClr val="tx1"/>
              </a:solidFill>
              <a:latin typeface="+mj-lt"/>
            </a:endParaRPr>
          </a:p>
        </p:txBody>
      </p:sp>
    </p:spTree>
    <p:extLst>
      <p:ext uri="{BB962C8B-B14F-4D97-AF65-F5344CB8AC3E}">
        <p14:creationId xmlns:p14="http://schemas.microsoft.com/office/powerpoint/2010/main" val="3957712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 name="Google Shape;79;p8"/>
          <p:cNvSpPr/>
          <p:nvPr/>
        </p:nvSpPr>
        <p:spPr>
          <a:xfrm flipH="1">
            <a:off x="4777615"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0" name="Google Shape;80;p8"/>
          <p:cNvGrpSpPr/>
          <p:nvPr/>
        </p:nvGrpSpPr>
        <p:grpSpPr>
          <a:xfrm>
            <a:off x="341323"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4" name="Google Shape;84;p8"/>
          <p:cNvSpPr/>
          <p:nvPr/>
        </p:nvSpPr>
        <p:spPr>
          <a:xfrm>
            <a:off x="270968"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85" name="Google Shape;85;p8"/>
          <p:cNvGrpSpPr/>
          <p:nvPr/>
        </p:nvGrpSpPr>
        <p:grpSpPr>
          <a:xfrm>
            <a:off x="46578" y="6029500"/>
            <a:ext cx="2124409"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9" name="Google Shape;89;p8"/>
          <p:cNvGrpSpPr/>
          <p:nvPr/>
        </p:nvGrpSpPr>
        <p:grpSpPr>
          <a:xfrm>
            <a:off x="7848473"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3" name="Google Shape;93;p8"/>
          <p:cNvSpPr txBox="1">
            <a:spLocks noGrp="1"/>
          </p:cNvSpPr>
          <p:nvPr>
            <p:ph type="title"/>
          </p:nvPr>
        </p:nvSpPr>
        <p:spPr>
          <a:xfrm>
            <a:off x="1858573" y="1734861"/>
            <a:ext cx="84892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7"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
        <p:nvSpPr>
          <p:cNvPr id="19" name="Google Shape;84;p8">
            <a:extLst>
              <a:ext uri="{FF2B5EF4-FFF2-40B4-BE49-F238E27FC236}">
                <a16:creationId xmlns:a16="http://schemas.microsoft.com/office/drawing/2014/main" id="{8FC8A1D3-9E47-4936-9A1E-5D535D546D8C}"/>
              </a:ext>
            </a:extLst>
          </p:cNvPr>
          <p:cNvSpPr/>
          <p:nvPr userDrawn="1"/>
        </p:nvSpPr>
        <p:spPr>
          <a:xfrm>
            <a:off x="271000"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フッター プレースホルダー 4">
            <a:extLst>
              <a:ext uri="{FF2B5EF4-FFF2-40B4-BE49-F238E27FC236}">
                <a16:creationId xmlns:a16="http://schemas.microsoft.com/office/drawing/2014/main" id="{4E469C6D-FF87-4E1A-AAD1-E95985FAF1B3}"/>
              </a:ext>
            </a:extLst>
          </p:cNvPr>
          <p:cNvSpPr txBox="1">
            <a:spLocks/>
          </p:cNvSpPr>
          <p:nvPr userDrawn="1"/>
        </p:nvSpPr>
        <p:spPr>
          <a:xfrm>
            <a:off x="3084655" y="6624321"/>
            <a:ext cx="5293959" cy="174663"/>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ja-JP" sz="1200" dirty="0">
                <a:solidFill>
                  <a:schemeClr val="tx1"/>
                </a:solidFill>
                <a:latin typeface="+mj-lt"/>
              </a:rPr>
              <a:t>Copyright © 2021 CRESON</a:t>
            </a:r>
            <a:r>
              <a:rPr lang="ja-JP" altLang="en-US" sz="1200" dirty="0">
                <a:solidFill>
                  <a:schemeClr val="tx1"/>
                </a:solidFill>
                <a:latin typeface="+mj-lt"/>
              </a:rPr>
              <a:t> </a:t>
            </a:r>
            <a:r>
              <a:rPr lang="en-US" altLang="ja-JP" sz="1200" dirty="0">
                <a:solidFill>
                  <a:schemeClr val="tx1"/>
                </a:solidFill>
                <a:latin typeface="+mj-lt"/>
              </a:rPr>
              <a:t>Inc. All Rights Reserved.</a:t>
            </a:r>
            <a:endParaRPr kumimoji="1" lang="ja-JP" altLang="en-US" sz="1600" dirty="0">
              <a:solidFill>
                <a:schemeClr val="tx1"/>
              </a:solidFill>
              <a:latin typeface="+mj-lt"/>
            </a:endParaRPr>
          </a:p>
        </p:txBody>
      </p:sp>
    </p:spTree>
    <p:extLst>
      <p:ext uri="{BB962C8B-B14F-4D97-AF65-F5344CB8AC3E}">
        <p14:creationId xmlns:p14="http://schemas.microsoft.com/office/powerpoint/2010/main" val="313254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10"/>
          <p:cNvSpPr/>
          <p:nvPr/>
        </p:nvSpPr>
        <p:spPr>
          <a:xfrm>
            <a:off x="271000"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10"/>
          <p:cNvSpPr txBox="1">
            <a:spLocks noGrp="1"/>
          </p:cNvSpPr>
          <p:nvPr>
            <p:ph type="body" idx="1"/>
          </p:nvPr>
        </p:nvSpPr>
        <p:spPr>
          <a:xfrm>
            <a:off x="437368" y="5551333"/>
            <a:ext cx="9886800" cy="806800"/>
          </a:xfrm>
          <a:prstGeom prst="rect">
            <a:avLst/>
          </a:prstGeom>
        </p:spPr>
        <p:txBody>
          <a:bodyPr spcFirstLastPara="1" wrap="square" lIns="91425" tIns="91425" rIns="91425" bIns="91425" anchor="b" anchorCtr="0">
            <a:norm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7"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
        <p:nvSpPr>
          <p:cNvPr id="9" name="フッター プレースホルダー 4">
            <a:extLst>
              <a:ext uri="{FF2B5EF4-FFF2-40B4-BE49-F238E27FC236}">
                <a16:creationId xmlns:a16="http://schemas.microsoft.com/office/drawing/2014/main" id="{DF1B7ABA-4DD1-442E-BEBF-EA0D34A3DBFC}"/>
              </a:ext>
            </a:extLst>
          </p:cNvPr>
          <p:cNvSpPr txBox="1">
            <a:spLocks/>
          </p:cNvSpPr>
          <p:nvPr userDrawn="1"/>
        </p:nvSpPr>
        <p:spPr>
          <a:xfrm>
            <a:off x="3084655" y="6624321"/>
            <a:ext cx="5293959" cy="174663"/>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ja-JP" sz="1200" dirty="0">
                <a:solidFill>
                  <a:schemeClr val="tx1"/>
                </a:solidFill>
                <a:latin typeface="+mj-lt"/>
              </a:rPr>
              <a:t>Copyright © 2021 CRESON</a:t>
            </a:r>
            <a:r>
              <a:rPr lang="ja-JP" altLang="en-US" sz="1200" dirty="0">
                <a:solidFill>
                  <a:schemeClr val="tx1"/>
                </a:solidFill>
                <a:latin typeface="+mj-lt"/>
              </a:rPr>
              <a:t> </a:t>
            </a:r>
            <a:r>
              <a:rPr lang="en-US" altLang="ja-JP" sz="1200" dirty="0">
                <a:solidFill>
                  <a:schemeClr val="tx1"/>
                </a:solidFill>
                <a:latin typeface="+mj-lt"/>
              </a:rPr>
              <a:t>Inc. All Rights Reserved.</a:t>
            </a:r>
            <a:endParaRPr kumimoji="1" lang="ja-JP" altLang="en-US" sz="1600" dirty="0">
              <a:solidFill>
                <a:schemeClr val="tx1"/>
              </a:solidFill>
              <a:latin typeface="+mj-lt"/>
            </a:endParaRPr>
          </a:p>
        </p:txBody>
      </p:sp>
    </p:spTree>
    <p:extLst>
      <p:ext uri="{BB962C8B-B14F-4D97-AF65-F5344CB8AC3E}">
        <p14:creationId xmlns:p14="http://schemas.microsoft.com/office/powerpoint/2010/main" val="64260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11" name="Google Shape;111;p11"/>
          <p:cNvGrpSpPr/>
          <p:nvPr/>
        </p:nvGrpSpPr>
        <p:grpSpPr>
          <a:xfrm>
            <a:off x="7945631" y="5492772"/>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 name="Google Shape;115;p11"/>
          <p:cNvGrpSpPr/>
          <p:nvPr/>
        </p:nvGrpSpPr>
        <p:grpSpPr>
          <a:xfrm>
            <a:off x="265534" y="3"/>
            <a:ext cx="3727220"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9" name="Google Shape;119;p11"/>
          <p:cNvSpPr txBox="1">
            <a:spLocks noGrp="1"/>
          </p:cNvSpPr>
          <p:nvPr>
            <p:ph type="title" hasCustomPrompt="1"/>
          </p:nvPr>
        </p:nvSpPr>
        <p:spPr>
          <a:xfrm>
            <a:off x="1847801" y="1845133"/>
            <a:ext cx="84964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1" y="3818467"/>
            <a:ext cx="8496400" cy="854800"/>
          </a:xfrm>
          <a:prstGeom prst="rect">
            <a:avLst/>
          </a:prstGeom>
        </p:spPr>
        <p:txBody>
          <a:bodyPr spcFirstLastPara="1" wrap="square" lIns="91425" tIns="91425" rIns="91425" bIns="91425" anchor="t" anchorCtr="0">
            <a:normAutofit/>
          </a:bodyPr>
          <a:lstStyle>
            <a:lvl1pPr marL="609585" lvl="0" indent="-414856" algn="ctr">
              <a:spcBef>
                <a:spcPts val="0"/>
              </a:spcBef>
              <a:spcAft>
                <a:spcPts val="0"/>
              </a:spcAft>
              <a:buSzPts val="13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1187647"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831257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7"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extLst>
      <p:ext uri="{BB962C8B-B14F-4D97-AF65-F5344CB8AC3E}">
        <p14:creationId xmlns:p14="http://schemas.microsoft.com/office/powerpoint/2010/main" val="317114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51A62-54EB-43FB-B914-85C95BB05D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B46B1C-DA25-4854-9A52-FDBDA44E965B}"/>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45B18685-9F05-4E82-8B67-4251CAE156F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FF913A-1338-4015-84AD-4DB150EEB9B0}"/>
              </a:ext>
            </a:extLst>
          </p:cNvPr>
          <p:cNvSpPr>
            <a:spLocks noGrp="1"/>
          </p:cNvSpPr>
          <p:nvPr>
            <p:ph type="ftr" sz="quarter" idx="11"/>
          </p:nvPr>
        </p:nvSpPr>
        <p:spPr/>
        <p:txBody>
          <a:bodyPr/>
          <a:lstStyle>
            <a:lvl1pPr>
              <a:defRPr sz="900"/>
            </a:lvl1pPr>
          </a:lstStyle>
          <a:p>
            <a:r>
              <a:rPr lang="ja-JP" altLang="en-US" dirty="0"/>
              <a:t>Copyright © 202</a:t>
            </a:r>
            <a:r>
              <a:rPr lang="en-US" altLang="ja-JP" dirty="0"/>
              <a:t>2</a:t>
            </a:r>
            <a:r>
              <a:rPr lang="ja-JP" altLang="en-US" dirty="0"/>
              <a:t> CRESON Inc. All Rights Reserved.</a:t>
            </a:r>
          </a:p>
        </p:txBody>
      </p:sp>
      <p:sp>
        <p:nvSpPr>
          <p:cNvPr id="6" name="スライド番号プレースホルダー 5">
            <a:extLst>
              <a:ext uri="{FF2B5EF4-FFF2-40B4-BE49-F238E27FC236}">
                <a16:creationId xmlns:a16="http://schemas.microsoft.com/office/drawing/2014/main" id="{5AB502B4-C00D-41C8-9256-FDF6B2716C68}"/>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62201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4D1D4-6245-4C77-9959-74495856D18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573117-06E8-402D-A11A-506B373E8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F7A9FA3-C80A-4579-8F56-7B8114BEB49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B26A64A-FC0A-44FB-BC1A-DA71CE7A18EA}"/>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6" name="スライド番号プレースホルダー 5">
            <a:extLst>
              <a:ext uri="{FF2B5EF4-FFF2-40B4-BE49-F238E27FC236}">
                <a16:creationId xmlns:a16="http://schemas.microsoft.com/office/drawing/2014/main" id="{A6FF90A3-ED13-49DE-ADCD-995F2D8BFF06}"/>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330834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6B49E-837B-46DD-95E1-E8828C24C7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E4BA79-F14C-4EC1-8A0D-AE8B591D58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6FBB0B-D44A-4C68-BDF9-B793EE248D4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70E278-3380-44ED-A740-807FCE9F24F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A8D4C95-A32F-49D1-A044-EECF0D23001F}"/>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7" name="スライド番号プレースホルダー 6">
            <a:extLst>
              <a:ext uri="{FF2B5EF4-FFF2-40B4-BE49-F238E27FC236}">
                <a16:creationId xmlns:a16="http://schemas.microsoft.com/office/drawing/2014/main" id="{2D36052E-965E-4E2C-852A-C442B47BB475}"/>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394245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513F4-0BD9-489A-91D3-01688539E46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F87BCE-7666-4E87-936A-666BC439F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9ABED32-EF6C-432E-B3A6-A5822FEC64E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D04B55E-7FE5-4887-808C-BDB45C2E7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A11A54D-955E-4D75-98AF-B3842C1D9CE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5741C27-7AA6-46CF-952A-262A28A79A86}"/>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DAF3D6E-AF7B-45CF-88BC-7747DB3D10BC}"/>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9" name="スライド番号プレースホルダー 8">
            <a:extLst>
              <a:ext uri="{FF2B5EF4-FFF2-40B4-BE49-F238E27FC236}">
                <a16:creationId xmlns:a16="http://schemas.microsoft.com/office/drawing/2014/main" id="{14F02226-8FDA-4986-BDD0-216E5C19847E}"/>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181354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4ADDC-4C15-4181-9327-9E390E79613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F10646B-67DF-449E-AD18-D34A96912BBD}"/>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52DE919-FC30-47AD-9670-54ED5BE223A2}"/>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5" name="スライド番号プレースホルダー 4">
            <a:extLst>
              <a:ext uri="{FF2B5EF4-FFF2-40B4-BE49-F238E27FC236}">
                <a16:creationId xmlns:a16="http://schemas.microsoft.com/office/drawing/2014/main" id="{41298EFD-1FA6-4F6B-8FB8-E3D7914BDC20}"/>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411066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FC38AD-3DF7-49F7-B4E5-57ADE109229A}"/>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B392D4CE-5AB4-4C6E-91A7-C250B5228C18}"/>
              </a:ext>
            </a:extLst>
          </p:cNvPr>
          <p:cNvSpPr>
            <a:spLocks noGrp="1"/>
          </p:cNvSpPr>
          <p:nvPr>
            <p:ph type="ftr" sz="quarter" idx="11"/>
          </p:nvPr>
        </p:nvSpPr>
        <p:spPr/>
        <p:txBody>
          <a:bodyPr/>
          <a:lstStyle/>
          <a:p>
            <a:r>
              <a:rPr lang="ja-JP" altLang="en-US" dirty="0"/>
              <a:t>Copyright © 202</a:t>
            </a:r>
            <a:r>
              <a:rPr lang="en-US" altLang="ja-JP" dirty="0"/>
              <a:t>2</a:t>
            </a:r>
            <a:r>
              <a:rPr lang="ja-JP" altLang="en-US" dirty="0"/>
              <a:t> CRESON Inc. All Rights Reserved.</a:t>
            </a:r>
            <a:endParaRPr kumimoji="1" lang="ja-JP" altLang="en-US" dirty="0"/>
          </a:p>
        </p:txBody>
      </p:sp>
      <p:sp>
        <p:nvSpPr>
          <p:cNvPr id="4" name="スライド番号プレースホルダー 3">
            <a:extLst>
              <a:ext uri="{FF2B5EF4-FFF2-40B4-BE49-F238E27FC236}">
                <a16:creationId xmlns:a16="http://schemas.microsoft.com/office/drawing/2014/main" id="{E2DAB81B-DFF3-49E8-9864-29E557549435}"/>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242699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56F99-E821-4377-AE40-44B74F57384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ECDD19-4CA5-47B2-AE82-BB3349D88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4C24902-064D-40DA-AE72-469A26552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2938138-9C14-42CA-9B05-C71A47B4A33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695F0FE-015E-4F81-88DC-F9EF697BA1A5}"/>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7" name="スライド番号プレースホルダー 6">
            <a:extLst>
              <a:ext uri="{FF2B5EF4-FFF2-40B4-BE49-F238E27FC236}">
                <a16:creationId xmlns:a16="http://schemas.microsoft.com/office/drawing/2014/main" id="{F43D1E40-3F1D-4D21-9510-553DD5791178}"/>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124757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030210-3F87-445A-BD14-036E6E864A1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9D47C8-5C5A-4BE0-9168-D4652CB6AE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885D7F7-9529-4EB8-8308-E4C14C668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3456EC-FF62-47FF-BB13-CDCAEDBCA30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4A3CFDCB-70BC-46FD-B8B3-0204DF37E79B}"/>
              </a:ext>
            </a:extLst>
          </p:cNvPr>
          <p:cNvSpPr>
            <a:spLocks noGrp="1"/>
          </p:cNvSpPr>
          <p:nvPr>
            <p:ph type="ftr" sz="quarter" idx="11"/>
          </p:nvPr>
        </p:nvSpPr>
        <p:spPr/>
        <p:txBody>
          <a:bodyPr/>
          <a:lstStyle/>
          <a:p>
            <a:r>
              <a:rPr kumimoji="1" lang="ja-JP" altLang="en-US" dirty="0"/>
              <a:t>Copyright © 202</a:t>
            </a:r>
            <a:r>
              <a:rPr kumimoji="1" lang="en-US" altLang="ja-JP" dirty="0"/>
              <a:t>2</a:t>
            </a:r>
            <a:r>
              <a:rPr kumimoji="1" lang="ja-JP" altLang="en-US" dirty="0"/>
              <a:t> CRESON Inc. All Rights Reserved.</a:t>
            </a:r>
          </a:p>
        </p:txBody>
      </p:sp>
      <p:sp>
        <p:nvSpPr>
          <p:cNvPr id="7" name="スライド番号プレースホルダー 6">
            <a:extLst>
              <a:ext uri="{FF2B5EF4-FFF2-40B4-BE49-F238E27FC236}">
                <a16:creationId xmlns:a16="http://schemas.microsoft.com/office/drawing/2014/main" id="{A9F576B2-6385-4CAC-8970-8A0F46E12344}"/>
              </a:ext>
            </a:extLst>
          </p:cNvPr>
          <p:cNvSpPr>
            <a:spLocks noGrp="1"/>
          </p:cNvSpPr>
          <p:nvPr>
            <p:ph type="sldNum" sz="quarter" idx="12"/>
          </p:nvPr>
        </p:nvSpPr>
        <p:spPr/>
        <p:txBody>
          <a:body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267374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AC875D-7D70-42A7-A1C4-1C0ABCE50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70327-8F1E-4BE1-B75A-0007B6693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9423D3-41DF-4B5E-A9B5-ED0F6F722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23874B42-7FDE-4B71-91FA-35D6639E5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dirty="0"/>
              <a:t>Copyright © 202</a:t>
            </a:r>
            <a:r>
              <a:rPr kumimoji="1" lang="en-US" altLang="ja-JP" dirty="0"/>
              <a:t>2</a:t>
            </a:r>
            <a:r>
              <a:rPr kumimoji="1" lang="ja-JP" altLang="en-US" dirty="0"/>
              <a:t> CRESON Inc. All Rights Reserved.</a:t>
            </a:r>
          </a:p>
        </p:txBody>
      </p:sp>
      <p:sp>
        <p:nvSpPr>
          <p:cNvPr id="6" name="スライド番号プレースホルダー 5">
            <a:extLst>
              <a:ext uri="{FF2B5EF4-FFF2-40B4-BE49-F238E27FC236}">
                <a16:creationId xmlns:a16="http://schemas.microsoft.com/office/drawing/2014/main" id="{91D3B799-A0ED-4B20-84B4-58E37412B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4E27-FF3C-4A10-9DA1-1D9E2C8AF2E6}" type="slidenum">
              <a:rPr kumimoji="1" lang="ja-JP" altLang="en-US" smtClean="0"/>
              <a:t>‹#›</a:t>
            </a:fld>
            <a:endParaRPr kumimoji="1" lang="ja-JP" altLang="en-US"/>
          </a:p>
        </p:txBody>
      </p:sp>
    </p:spTree>
    <p:extLst>
      <p:ext uri="{BB962C8B-B14F-4D97-AF65-F5344CB8AC3E}">
        <p14:creationId xmlns:p14="http://schemas.microsoft.com/office/powerpoint/2010/main" val="322466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17260"/>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7" y="6058224"/>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US" altLang="ja" smtClean="0"/>
              <a:pPr/>
              <a:t>‹#›</a:t>
            </a:fld>
            <a:endParaRPr lang="ja" altLang="en-US"/>
          </a:p>
        </p:txBody>
      </p:sp>
      <p:sp>
        <p:nvSpPr>
          <p:cNvPr id="13" name="スライド番号プレースホルダー 5">
            <a:extLst>
              <a:ext uri="{FF2B5EF4-FFF2-40B4-BE49-F238E27FC236}">
                <a16:creationId xmlns:a16="http://schemas.microsoft.com/office/drawing/2014/main" id="{C7D83EDA-B6C4-41E2-B287-C17904AA407D}"/>
              </a:ext>
            </a:extLst>
          </p:cNvPr>
          <p:cNvSpPr txBox="1">
            <a:spLocks/>
          </p:cNvSpPr>
          <p:nvPr userDrawn="1"/>
        </p:nvSpPr>
        <p:spPr>
          <a:xfrm>
            <a:off x="8610601" y="6356354"/>
            <a:ext cx="2743200" cy="366183"/>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DCB9FA70-2A9E-40F7-9507-964AEEA71258}" type="slidenum">
              <a:rPr kumimoji="1" lang="ja-JP" altLang="en-US" sz="1600" smtClean="0"/>
              <a:pPr/>
              <a:t>‹#›</a:t>
            </a:fld>
            <a:endParaRPr kumimoji="1" lang="ja-JP" altLang="en-US" sz="1600"/>
          </a:p>
        </p:txBody>
      </p:sp>
      <p:sp>
        <p:nvSpPr>
          <p:cNvPr id="14" name="フッター プレースホルダー 4">
            <a:extLst>
              <a:ext uri="{FF2B5EF4-FFF2-40B4-BE49-F238E27FC236}">
                <a16:creationId xmlns:a16="http://schemas.microsoft.com/office/drawing/2014/main" id="{57D66173-98D6-4AEB-B474-2A323513ED72}"/>
              </a:ext>
            </a:extLst>
          </p:cNvPr>
          <p:cNvSpPr txBox="1">
            <a:spLocks/>
          </p:cNvSpPr>
          <p:nvPr userDrawn="1"/>
        </p:nvSpPr>
        <p:spPr>
          <a:xfrm>
            <a:off x="3084655" y="6624321"/>
            <a:ext cx="5293959" cy="174663"/>
          </a:xfrm>
          <a:prstGeom prst="rect">
            <a:avLst/>
          </a:prstGeom>
        </p:spPr>
        <p:txBody>
          <a:bodyPr vert="horz" lIns="121920" tIns="60960" rIns="121920" bIns="6096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ja-JP" sz="1200" dirty="0">
                <a:solidFill>
                  <a:srgbClr val="111111"/>
                </a:solidFill>
                <a:latin typeface="+mj-lt"/>
              </a:rPr>
              <a:t>Copyright © 2021 CRESON</a:t>
            </a:r>
            <a:r>
              <a:rPr lang="ja-JP" altLang="en-US" sz="1200" dirty="0">
                <a:solidFill>
                  <a:srgbClr val="111111"/>
                </a:solidFill>
                <a:latin typeface="+mj-lt"/>
              </a:rPr>
              <a:t> </a:t>
            </a:r>
            <a:r>
              <a:rPr lang="en-US" altLang="ja-JP" sz="1200" dirty="0">
                <a:solidFill>
                  <a:srgbClr val="111111"/>
                </a:solidFill>
                <a:latin typeface="+mj-lt"/>
              </a:rPr>
              <a:t>Inc. All Rights Reserved.</a:t>
            </a:r>
            <a:endParaRPr kumimoji="1" lang="ja-JP" altLang="en-US" sz="1600" dirty="0">
              <a:latin typeface="+mj-lt"/>
            </a:endParaRPr>
          </a:p>
        </p:txBody>
      </p:sp>
    </p:spTree>
    <p:extLst>
      <p:ext uri="{BB962C8B-B14F-4D97-AF65-F5344CB8AC3E}">
        <p14:creationId xmlns:p14="http://schemas.microsoft.com/office/powerpoint/2010/main" val="23824805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publicdomainq.net/man-smartphone-0009062/" TargetMode="External"/><Relationship Id="rId13" Type="http://schemas.openxmlformats.org/officeDocument/2006/relationships/image" Target="../media/image8.jpg"/><Relationship Id="rId18" Type="http://schemas.openxmlformats.org/officeDocument/2006/relationships/hyperlink" Target="https://si.taiwan.gov.tw/Home/Org?Fid=470" TargetMode="External"/><Relationship Id="rId26" Type="http://schemas.openxmlformats.org/officeDocument/2006/relationships/hyperlink" Target="https://pixnio.com/ja/%E9%A2%A8%E6%99%AF/%E5%A4%95%E6%9A%AE%E3%82%8C%E3%81%A8%E5%A4%9C%E6%98%8E%E3%81%91/%E3%83%93%E3%83%BC%E3%83%81%E3%80%81%E5%A4%9C%E6%98%8E%E3%81%91%E3%80%81%E5%A4%95%E6%9A%AE%E3%82%8C%E3%80%81%E6%97%85%E8%A1%8C%E3%80%81%E4%BC%91%E6%9A%87%E3%80%81%E6%B0%B4" TargetMode="External"/><Relationship Id="rId3" Type="http://schemas.openxmlformats.org/officeDocument/2006/relationships/image" Target="../media/image3.jpg"/><Relationship Id="rId21" Type="http://schemas.openxmlformats.org/officeDocument/2006/relationships/image" Target="../media/image12.jpg"/><Relationship Id="rId7" Type="http://schemas.openxmlformats.org/officeDocument/2006/relationships/image" Target="../media/image5.jpg"/><Relationship Id="rId12" Type="http://schemas.openxmlformats.org/officeDocument/2006/relationships/hyperlink" Target="https://www.g-mark.org/award/describe/49708" TargetMode="External"/><Relationship Id="rId17" Type="http://schemas.openxmlformats.org/officeDocument/2006/relationships/image" Target="../media/image10.jpeg"/><Relationship Id="rId25" Type="http://schemas.openxmlformats.org/officeDocument/2006/relationships/image" Target="../media/image14.jpg"/><Relationship Id="rId2" Type="http://schemas.openxmlformats.org/officeDocument/2006/relationships/notesSlide" Target="../notesSlides/notesSlide1.xml"/><Relationship Id="rId16" Type="http://schemas.openxmlformats.org/officeDocument/2006/relationships/hyperlink" Target="https://www.flickr.com/photos/64309652@N05/8042702977/" TargetMode="External"/><Relationship Id="rId20" Type="http://schemas.openxmlformats.org/officeDocument/2006/relationships/hyperlink" Target="https://www.g-mark.org/award/describe/51208" TargetMode="External"/><Relationship Id="rId29" Type="http://schemas.openxmlformats.org/officeDocument/2006/relationships/image" Target="../media/image16.jpg"/><Relationship Id="rId1" Type="http://schemas.openxmlformats.org/officeDocument/2006/relationships/slideLayout" Target="../slideLayouts/slideLayout12.xml"/><Relationship Id="rId6" Type="http://schemas.openxmlformats.org/officeDocument/2006/relationships/hyperlink" Target="https://publicdomainq.net/male-student-smartphone-0047642/" TargetMode="External"/><Relationship Id="rId11" Type="http://schemas.openxmlformats.org/officeDocument/2006/relationships/image" Target="../media/image7.jpg"/><Relationship Id="rId24" Type="http://schemas.openxmlformats.org/officeDocument/2006/relationships/hyperlink" Target="https://www.flickr.com/photos/e_ella/9338825491" TargetMode="External"/><Relationship Id="rId5" Type="http://schemas.openxmlformats.org/officeDocument/2006/relationships/image" Target="../media/image4.jpg"/><Relationship Id="rId15" Type="http://schemas.openxmlformats.org/officeDocument/2006/relationships/image" Target="../media/image9.jpg"/><Relationship Id="rId23" Type="http://schemas.openxmlformats.org/officeDocument/2006/relationships/image" Target="../media/image13.jpg"/><Relationship Id="rId28" Type="http://schemas.openxmlformats.org/officeDocument/2006/relationships/hyperlink" Target="https://pxhere.com/ja/photo/1181239" TargetMode="External"/><Relationship Id="rId10" Type="http://schemas.openxmlformats.org/officeDocument/2006/relationships/hyperlink" Target="https://www.flickr.com/photos/93256705@N05/11595883425" TargetMode="External"/><Relationship Id="rId19" Type="http://schemas.openxmlformats.org/officeDocument/2006/relationships/image" Target="../media/image11.jpg"/><Relationship Id="rId4" Type="http://schemas.openxmlformats.org/officeDocument/2006/relationships/hyperlink" Target="https://publicdomainq.net/woman-girl-smartphone-0029757/" TargetMode="External"/><Relationship Id="rId9" Type="http://schemas.openxmlformats.org/officeDocument/2006/relationships/image" Target="../media/image6.jpg"/><Relationship Id="rId14" Type="http://schemas.openxmlformats.org/officeDocument/2006/relationships/hyperlink" Target="https://www.g-mark.org/award/describe/48267" TargetMode="External"/><Relationship Id="rId22" Type="http://schemas.openxmlformats.org/officeDocument/2006/relationships/hyperlink" Target="https://www.flickr.com/photos/jasewong/3260390680/" TargetMode="External"/><Relationship Id="rId27" Type="http://schemas.openxmlformats.org/officeDocument/2006/relationships/image" Target="../media/image15.jpg"/><Relationship Id="rId30" Type="http://schemas.openxmlformats.org/officeDocument/2006/relationships/hyperlink" Target="https://minkara.carview.co.jp/userid/416551/blog/3279972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otenas-japan.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05;p55" descr="logo_ol.jpg">
            <a:extLst>
              <a:ext uri="{FF2B5EF4-FFF2-40B4-BE49-F238E27FC236}">
                <a16:creationId xmlns:a16="http://schemas.microsoft.com/office/drawing/2014/main" id="{9F53BD70-2C5C-40E5-88F0-E5237FFC789B}"/>
              </a:ext>
            </a:extLst>
          </p:cNvPr>
          <p:cNvPicPr preferRelativeResize="0"/>
          <p:nvPr/>
        </p:nvPicPr>
        <p:blipFill rotWithShape="1">
          <a:blip r:embed="rId2">
            <a:alphaModFix/>
          </a:blip>
          <a:srcRect/>
          <a:stretch/>
        </p:blipFill>
        <p:spPr>
          <a:xfrm>
            <a:off x="9289773" y="602406"/>
            <a:ext cx="891559" cy="643298"/>
          </a:xfrm>
          <a:prstGeom prst="rect">
            <a:avLst/>
          </a:prstGeom>
          <a:noFill/>
          <a:ln>
            <a:noFill/>
          </a:ln>
        </p:spPr>
      </p:pic>
      <p:sp>
        <p:nvSpPr>
          <p:cNvPr id="9" name="Google Shape;606;p55">
            <a:extLst>
              <a:ext uri="{FF2B5EF4-FFF2-40B4-BE49-F238E27FC236}">
                <a16:creationId xmlns:a16="http://schemas.microsoft.com/office/drawing/2014/main" id="{58CAA7F6-E8FA-45FF-9C87-D34BABCB020B}"/>
              </a:ext>
            </a:extLst>
          </p:cNvPr>
          <p:cNvSpPr txBox="1"/>
          <p:nvPr/>
        </p:nvSpPr>
        <p:spPr>
          <a:xfrm>
            <a:off x="7846828" y="5283868"/>
            <a:ext cx="3588430" cy="75401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2"/>
              </a:buClr>
              <a:buSzPts val="1400"/>
              <a:buFont typeface="Arial"/>
              <a:buNone/>
            </a:pPr>
            <a:r>
              <a:rPr lang="ja-JP" b="0" i="0" u="none" strike="noStrike" cap="none" dirty="0">
                <a:latin typeface="Meiryo UI" panose="020B0604030504040204" pitchFamily="50" charset="-128"/>
                <a:ea typeface="Meiryo UI" panose="020B0604030504040204" pitchFamily="50" charset="-128"/>
                <a:sym typeface="Arial"/>
              </a:rPr>
              <a:t>クレソン株式会社</a:t>
            </a:r>
            <a:endParaRPr lang="en-US" altLang="ja-JP" b="0" i="0" u="none" strike="noStrike" cap="none" dirty="0">
              <a:latin typeface="Meiryo UI" panose="020B0604030504040204" pitchFamily="50" charset="-128"/>
              <a:ea typeface="Meiryo UI" panose="020B0604030504040204" pitchFamily="50" charset="-128"/>
              <a:sym typeface="Arial"/>
            </a:endParaRPr>
          </a:p>
          <a:p>
            <a:pPr marL="0" marR="0" lvl="0" indent="0" algn="r" rtl="0">
              <a:lnSpc>
                <a:spcPct val="100000"/>
              </a:lnSpc>
              <a:spcBef>
                <a:spcPts val="0"/>
              </a:spcBef>
              <a:spcAft>
                <a:spcPts val="0"/>
              </a:spcAft>
              <a:buClr>
                <a:schemeClr val="lt2"/>
              </a:buClr>
              <a:buSzPts val="1400"/>
              <a:buFont typeface="Arial"/>
              <a:buNone/>
            </a:pPr>
            <a:endParaRPr sz="700" b="0" i="0" u="none" strike="noStrike" cap="none" dirty="0">
              <a:latin typeface="Meiryo UI" panose="020B0604030504040204" pitchFamily="50" charset="-128"/>
              <a:ea typeface="Meiryo UI" panose="020B0604030504040204" pitchFamily="50" charset="-128"/>
              <a:sym typeface="Arial"/>
            </a:endParaRPr>
          </a:p>
          <a:p>
            <a:pPr marL="0" marR="0" lvl="0" indent="0" algn="r" rtl="0">
              <a:lnSpc>
                <a:spcPct val="100000"/>
              </a:lnSpc>
              <a:spcBef>
                <a:spcPts val="0"/>
              </a:spcBef>
              <a:spcAft>
                <a:spcPts val="0"/>
              </a:spcAft>
              <a:buClr>
                <a:schemeClr val="lt2"/>
              </a:buClr>
              <a:buSzPts val="1400"/>
              <a:buFont typeface="Arial"/>
              <a:buNone/>
            </a:pPr>
            <a:r>
              <a:rPr lang="ja-JP" altLang="en-US" dirty="0">
                <a:latin typeface="Meiryo UI" panose="020B0604030504040204" pitchFamily="50" charset="-128"/>
                <a:ea typeface="Meiryo UI" panose="020B0604030504040204" pitchFamily="50" charset="-128"/>
              </a:rPr>
              <a:t>株式会社 日本リサーチセンター</a:t>
            </a:r>
            <a:endParaRPr lang="ja-JP" altLang="en-US" sz="1400" b="0" i="0" u="none" strike="noStrike" cap="none" dirty="0">
              <a:latin typeface="Meiryo UI" panose="020B0604030504040204" pitchFamily="50" charset="-128"/>
              <a:ea typeface="Meiryo UI" panose="020B0604030504040204" pitchFamily="50" charset="-128"/>
              <a:sym typeface="Arial"/>
            </a:endParaRPr>
          </a:p>
        </p:txBody>
      </p:sp>
      <p:sp>
        <p:nvSpPr>
          <p:cNvPr id="10" name="Google Shape;604;p55">
            <a:extLst>
              <a:ext uri="{FF2B5EF4-FFF2-40B4-BE49-F238E27FC236}">
                <a16:creationId xmlns:a16="http://schemas.microsoft.com/office/drawing/2014/main" id="{187B866F-A227-42A2-91A2-3AB625D1B9EB}"/>
              </a:ext>
            </a:extLst>
          </p:cNvPr>
          <p:cNvSpPr txBox="1"/>
          <p:nvPr/>
        </p:nvSpPr>
        <p:spPr>
          <a:xfrm>
            <a:off x="2851473" y="2956408"/>
            <a:ext cx="634019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2"/>
              </a:buClr>
              <a:buSzPts val="2400"/>
              <a:buFont typeface="Arial"/>
              <a:buNone/>
            </a:pPr>
            <a:r>
              <a:rPr lang="ja-JP" altLang="en-US" sz="3200" dirty="0">
                <a:latin typeface="Meiryo UI" panose="020B0604030504040204" pitchFamily="50" charset="-128"/>
                <a:ea typeface="Meiryo UI" panose="020B0604030504040204" pitchFamily="50" charset="-128"/>
                <a:cs typeface="+mj-cs"/>
                <a:sym typeface="Arial"/>
              </a:rPr>
              <a:t>越境</a:t>
            </a:r>
            <a:r>
              <a:rPr lang="en-US" altLang="ja-JP" sz="3200" dirty="0">
                <a:latin typeface="Meiryo UI" panose="020B0604030504040204" pitchFamily="50" charset="-128"/>
                <a:ea typeface="Meiryo UI" panose="020B0604030504040204" pitchFamily="50" charset="-128"/>
                <a:cs typeface="+mj-cs"/>
                <a:sym typeface="Arial"/>
              </a:rPr>
              <a:t>EC</a:t>
            </a:r>
            <a:r>
              <a:rPr lang="ja-JP" altLang="en-US" sz="3200" dirty="0">
                <a:latin typeface="Meiryo UI" panose="020B0604030504040204" pitchFamily="50" charset="-128"/>
                <a:ea typeface="Meiryo UI" panose="020B0604030504040204" pitchFamily="50" charset="-128"/>
                <a:cs typeface="+mj-cs"/>
                <a:sym typeface="Arial"/>
              </a:rPr>
              <a:t>＊インバウンド</a:t>
            </a:r>
            <a:endParaRPr sz="3200" dirty="0">
              <a:latin typeface="Meiryo UI" panose="020B0604030504040204" pitchFamily="50" charset="-128"/>
              <a:ea typeface="Meiryo UI" panose="020B0604030504040204" pitchFamily="50" charset="-128"/>
              <a:cs typeface="+mj-cs"/>
            </a:endParaRPr>
          </a:p>
        </p:txBody>
      </p:sp>
      <p:pic>
        <p:nvPicPr>
          <p:cNvPr id="3" name="図 2">
            <a:extLst>
              <a:ext uri="{FF2B5EF4-FFF2-40B4-BE49-F238E27FC236}">
                <a16:creationId xmlns:a16="http://schemas.microsoft.com/office/drawing/2014/main" id="{DBB91C92-85F9-46AE-9D10-542B8C7277FD}"/>
              </a:ext>
            </a:extLst>
          </p:cNvPr>
          <p:cNvPicPr>
            <a:picLocks noChangeAspect="1"/>
          </p:cNvPicPr>
          <p:nvPr/>
        </p:nvPicPr>
        <p:blipFill>
          <a:blip r:embed="rId3"/>
          <a:stretch>
            <a:fillRect/>
          </a:stretch>
        </p:blipFill>
        <p:spPr>
          <a:xfrm>
            <a:off x="10309868" y="725297"/>
            <a:ext cx="1426800" cy="4584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19E5DF-FB0B-4425-81E3-ED0ADE797689}"/>
              </a:ext>
            </a:extLst>
          </p:cNvPr>
          <p:cNvSpPr>
            <a:spLocks noGrp="1"/>
          </p:cNvSpPr>
          <p:nvPr>
            <p:ph type="title"/>
          </p:nvPr>
        </p:nvSpPr>
        <p:spPr>
          <a:xfrm>
            <a:off x="2173357" y="2213803"/>
            <a:ext cx="9568069" cy="1325563"/>
          </a:xfrm>
        </p:spPr>
        <p:txBody>
          <a:bodyPr>
            <a:normAutofit/>
          </a:bodyPr>
          <a:lstStyle/>
          <a:p>
            <a:r>
              <a:rPr lang="ja-JP" altLang="en-US" dirty="0">
                <a:latin typeface="Meiryo UI" panose="020B0604030504040204" pitchFamily="50" charset="-128"/>
                <a:ea typeface="Meiryo UI" panose="020B0604030504040204" pitchFamily="50" charset="-128"/>
              </a:rPr>
              <a:t>３．</a:t>
            </a:r>
            <a:r>
              <a:rPr lang="ja-JP" altLang="en-US" sz="4400" i="0" u="none" strike="noStrike" cap="none" dirty="0">
                <a:latin typeface="Meiryo UI" panose="020B0604030504040204" pitchFamily="50" charset="-128"/>
                <a:ea typeface="Meiryo UI" panose="020B0604030504040204" pitchFamily="50" charset="-128"/>
                <a:sym typeface="Arial"/>
              </a:rPr>
              <a:t>越境</a:t>
            </a:r>
            <a:r>
              <a:rPr lang="en-US" altLang="ja-JP" sz="4400" i="0" u="none" strike="noStrike" cap="none" dirty="0">
                <a:latin typeface="Meiryo UI" panose="020B0604030504040204" pitchFamily="50" charset="-128"/>
                <a:ea typeface="Meiryo UI" panose="020B0604030504040204" pitchFamily="50" charset="-128"/>
                <a:sym typeface="Arial"/>
              </a:rPr>
              <a:t>EC</a:t>
            </a:r>
            <a:r>
              <a:rPr lang="ja-JP" altLang="en-US" sz="4400" i="0" u="none" strike="noStrike" cap="none" dirty="0">
                <a:latin typeface="Meiryo UI" panose="020B0604030504040204" pitchFamily="50" charset="-128"/>
                <a:ea typeface="Meiryo UI" panose="020B0604030504040204" pitchFamily="50" charset="-128"/>
                <a:sym typeface="Arial"/>
              </a:rPr>
              <a:t>＊インバウンド　概要説明</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132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楕円 1">
            <a:extLst>
              <a:ext uri="{FF2B5EF4-FFF2-40B4-BE49-F238E27FC236}">
                <a16:creationId xmlns:a16="http://schemas.microsoft.com/office/drawing/2014/main" id="{FB636D30-17DA-439D-B4B0-FEE09E41359E}"/>
              </a:ext>
            </a:extLst>
          </p:cNvPr>
          <p:cNvSpPr/>
          <p:nvPr/>
        </p:nvSpPr>
        <p:spPr>
          <a:xfrm>
            <a:off x="1043210" y="2793788"/>
            <a:ext cx="2853447" cy="2911812"/>
          </a:xfrm>
          <a:prstGeom prst="ellipse">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1" lang="ja-JP" altLang="en-US" sz="1867" b="0" i="0" u="none" strike="noStrike" kern="0" cap="none" spc="0" normalizeH="0" baseline="0" noProof="0">
              <a:ln>
                <a:noFill/>
              </a:ln>
              <a:solidFill>
                <a:srgbClr val="AF7B51"/>
              </a:solidFill>
              <a:effectLst/>
              <a:uLnTx/>
              <a:uFillTx/>
              <a:latin typeface="Arial"/>
              <a:ea typeface="ＭＳ Ｐゴシック" panose="020B0600070205080204" pitchFamily="50" charset="-128"/>
              <a:cs typeface="+mn-cs"/>
              <a:sym typeface="Arial"/>
            </a:endParaRPr>
          </a:p>
        </p:txBody>
      </p:sp>
      <p:sp>
        <p:nvSpPr>
          <p:cNvPr id="9" name="テキスト ボックス 8">
            <a:extLst>
              <a:ext uri="{FF2B5EF4-FFF2-40B4-BE49-F238E27FC236}">
                <a16:creationId xmlns:a16="http://schemas.microsoft.com/office/drawing/2014/main" id="{541CAC95-3ACB-4BD1-A249-0A2CE88FFA78}"/>
              </a:ext>
            </a:extLst>
          </p:cNvPr>
          <p:cNvSpPr txBox="1"/>
          <p:nvPr/>
        </p:nvSpPr>
        <p:spPr>
          <a:xfrm>
            <a:off x="976233" y="2019352"/>
            <a:ext cx="2946076" cy="830997"/>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rPr>
              <a:t>地域特物産の越境</a:t>
            </a:r>
            <a:r>
              <a:rPr kumimoji="0" lang="en-US" altLang="ja-JP"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rPr>
              <a:t>EC</a:t>
            </a:r>
            <a:r>
              <a:rPr kumimoji="0" lang="ja-JP" altLang="en-US"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rPr>
              <a:t>システム</a:t>
            </a:r>
            <a:endParaRPr kumimoji="0" lang="en-US" altLang="ja-JP"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1600" b="1" kern="0" dirty="0">
                <a:solidFill>
                  <a:schemeClr val="accent1">
                    <a:lumMod val="50000"/>
                  </a:schemeClr>
                </a:solidFill>
                <a:latin typeface="Arial"/>
                <a:ea typeface="ＭＳ Ｐゴシック" panose="020B0600070205080204" pitchFamily="50" charset="-128"/>
                <a:cs typeface="Arial"/>
                <a:sym typeface="Arial"/>
              </a:rPr>
              <a:t>＋</a:t>
            </a:r>
            <a:endParaRPr kumimoji="0" lang="en-US" altLang="ja-JP"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endParaRPr>
          </a:p>
          <a:p>
            <a:pPr defTabSz="1219170">
              <a:buClr>
                <a:srgbClr val="000000"/>
              </a:buClr>
              <a:defRPr/>
            </a:pPr>
            <a:r>
              <a:rPr kumimoji="0" lang="ja-JP" altLang="en-US"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rPr>
              <a:t>地域の名所＋ライブコマース</a:t>
            </a:r>
            <a:endParaRPr kumimoji="0" lang="en-US" altLang="ja-JP" sz="1600" b="1" i="0" u="none" strike="noStrike" kern="0" cap="none" spc="0" normalizeH="0" baseline="0" noProof="0" dirty="0">
              <a:ln>
                <a:noFill/>
              </a:ln>
              <a:solidFill>
                <a:schemeClr val="accent1">
                  <a:lumMod val="50000"/>
                </a:schemeClr>
              </a:solidFill>
              <a:effectLst/>
              <a:uLnTx/>
              <a:uFillTx/>
              <a:latin typeface="Arial"/>
              <a:ea typeface="ＭＳ Ｐゴシック" panose="020B0600070205080204" pitchFamily="50" charset="-128"/>
              <a:cs typeface="Arial"/>
              <a:sym typeface="Arial"/>
            </a:endParaRPr>
          </a:p>
        </p:txBody>
      </p:sp>
      <p:sp>
        <p:nvSpPr>
          <p:cNvPr id="5" name="テキスト ボックス 4">
            <a:extLst>
              <a:ext uri="{FF2B5EF4-FFF2-40B4-BE49-F238E27FC236}">
                <a16:creationId xmlns:a16="http://schemas.microsoft.com/office/drawing/2014/main" id="{8F7A8D01-E0F7-4612-9231-CE8113FD6BF5}"/>
              </a:ext>
            </a:extLst>
          </p:cNvPr>
          <p:cNvSpPr txBox="1"/>
          <p:nvPr/>
        </p:nvSpPr>
        <p:spPr>
          <a:xfrm>
            <a:off x="410084" y="3165891"/>
            <a:ext cx="79541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sz="1867" kern="0" dirty="0">
                <a:solidFill>
                  <a:srgbClr val="000000"/>
                </a:solidFill>
                <a:latin typeface="Arial"/>
                <a:ea typeface="ＭＳ Ｐゴシック" panose="020B0600070205080204" pitchFamily="50" charset="-128"/>
                <a:cs typeface="Arial"/>
                <a:sym typeface="Arial"/>
              </a:rPr>
              <a:t>物産</a:t>
            </a:r>
            <a:r>
              <a:rPr kumimoji="1" lang="en-US" altLang="ja-JP"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a</a:t>
            </a:r>
            <a:endParaRPr kumimoji="1" lang="ja-JP" altLang="en-US"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sp>
        <p:nvSpPr>
          <p:cNvPr id="11" name="テキスト ボックス 10">
            <a:extLst>
              <a:ext uri="{FF2B5EF4-FFF2-40B4-BE49-F238E27FC236}">
                <a16:creationId xmlns:a16="http://schemas.microsoft.com/office/drawing/2014/main" id="{4EEEDE6D-5B56-4B5A-A0FF-02F70566A897}"/>
              </a:ext>
            </a:extLst>
          </p:cNvPr>
          <p:cNvSpPr txBox="1"/>
          <p:nvPr/>
        </p:nvSpPr>
        <p:spPr>
          <a:xfrm>
            <a:off x="3213183" y="5573846"/>
            <a:ext cx="782587"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sz="1867" kern="0" dirty="0">
                <a:solidFill>
                  <a:srgbClr val="000000"/>
                </a:solidFill>
                <a:latin typeface="Arial"/>
                <a:ea typeface="ＭＳ Ｐゴシック" panose="020B0600070205080204" pitchFamily="50" charset="-128"/>
                <a:cs typeface="Arial"/>
                <a:sym typeface="Arial"/>
              </a:rPr>
              <a:t>物産</a:t>
            </a:r>
            <a:r>
              <a:rPr kumimoji="1" lang="en-US" altLang="ja-JP"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z</a:t>
            </a:r>
          </a:p>
        </p:txBody>
      </p:sp>
      <p:sp>
        <p:nvSpPr>
          <p:cNvPr id="12" name="テキスト ボックス 11">
            <a:extLst>
              <a:ext uri="{FF2B5EF4-FFF2-40B4-BE49-F238E27FC236}">
                <a16:creationId xmlns:a16="http://schemas.microsoft.com/office/drawing/2014/main" id="{5BF30246-52A2-495D-AD58-B1C326D9693B}"/>
              </a:ext>
            </a:extLst>
          </p:cNvPr>
          <p:cNvSpPr txBox="1"/>
          <p:nvPr/>
        </p:nvSpPr>
        <p:spPr>
          <a:xfrm>
            <a:off x="2337730" y="5938129"/>
            <a:ext cx="782587"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名所</a:t>
            </a:r>
            <a:r>
              <a:rPr kumimoji="1" lang="en-US" altLang="ja-JP"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y</a:t>
            </a:r>
          </a:p>
        </p:txBody>
      </p:sp>
      <p:sp>
        <p:nvSpPr>
          <p:cNvPr id="13" name="テキスト ボックス 12">
            <a:extLst>
              <a:ext uri="{FF2B5EF4-FFF2-40B4-BE49-F238E27FC236}">
                <a16:creationId xmlns:a16="http://schemas.microsoft.com/office/drawing/2014/main" id="{52FA5261-2EB1-494F-961B-6612A4AA09F4}"/>
              </a:ext>
            </a:extLst>
          </p:cNvPr>
          <p:cNvSpPr txBox="1"/>
          <p:nvPr/>
        </p:nvSpPr>
        <p:spPr>
          <a:xfrm>
            <a:off x="19808" y="4031105"/>
            <a:ext cx="861133"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 名所</a:t>
            </a:r>
            <a:r>
              <a:rPr kumimoji="1" lang="en-US" altLang="ja-JP"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b</a:t>
            </a:r>
            <a:endParaRPr kumimoji="1" lang="ja-JP" altLang="en-US"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sp>
        <p:nvSpPr>
          <p:cNvPr id="14" name="テキスト ボックス 13">
            <a:extLst>
              <a:ext uri="{FF2B5EF4-FFF2-40B4-BE49-F238E27FC236}">
                <a16:creationId xmlns:a16="http://schemas.microsoft.com/office/drawing/2014/main" id="{871467F4-B606-417E-B751-75A7C805337F}"/>
              </a:ext>
            </a:extLst>
          </p:cNvPr>
          <p:cNvSpPr txBox="1"/>
          <p:nvPr/>
        </p:nvSpPr>
        <p:spPr>
          <a:xfrm>
            <a:off x="499231" y="5439706"/>
            <a:ext cx="848309"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sz="1867" kern="0" dirty="0">
                <a:solidFill>
                  <a:srgbClr val="000000"/>
                </a:solidFill>
                <a:latin typeface="Arial"/>
                <a:ea typeface="ＭＳ Ｐゴシック" panose="020B0600070205080204" pitchFamily="50" charset="-128"/>
                <a:cs typeface="Arial"/>
                <a:sym typeface="Arial"/>
              </a:rPr>
              <a:t>物産</a:t>
            </a:r>
            <a:r>
              <a:rPr kumimoji="1" lang="ja-JP" altLang="en-US"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 </a:t>
            </a:r>
            <a:r>
              <a:rPr kumimoji="1" lang="en-US" altLang="ja-JP" sz="1867"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c</a:t>
            </a:r>
          </a:p>
        </p:txBody>
      </p:sp>
      <p:sp>
        <p:nvSpPr>
          <p:cNvPr id="8" name="矢印: 右 7">
            <a:extLst>
              <a:ext uri="{FF2B5EF4-FFF2-40B4-BE49-F238E27FC236}">
                <a16:creationId xmlns:a16="http://schemas.microsoft.com/office/drawing/2014/main" id="{CECBD448-8477-44C1-8CB0-F0548556B70E}"/>
              </a:ext>
            </a:extLst>
          </p:cNvPr>
          <p:cNvSpPr/>
          <p:nvPr/>
        </p:nvSpPr>
        <p:spPr>
          <a:xfrm>
            <a:off x="4013294" y="2097655"/>
            <a:ext cx="2863950" cy="2894028"/>
          </a:xfrm>
          <a:prstGeom prst="rightArrow">
            <a:avLst>
              <a:gd name="adj1" fmla="val 83625"/>
              <a:gd name="adj2" fmla="val 21966"/>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マーケティング</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r>
              <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市場調査、</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LP</a:t>
            </a:r>
            <a:r>
              <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制作</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プロモーション</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r>
              <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情報拡散、</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SEO</a:t>
            </a:r>
            <a:r>
              <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対策、サーバー構築</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越境</a:t>
            </a:r>
            <a:r>
              <a:rPr kumimoji="1" lang="en-US" altLang="ja-JP"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EC</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r>
              <a:rPr kumimoji="1" lang="en-US" altLang="ja-JP" sz="900" b="1" i="0" u="none" strike="noStrike" kern="0" cap="none" spc="0" normalizeH="0" baseline="0" noProof="0" dirty="0" err="1">
                <a:ln>
                  <a:noFill/>
                </a:ln>
                <a:solidFill>
                  <a:srgbClr val="FFFFFF"/>
                </a:solidFill>
                <a:effectLst/>
                <a:uLnTx/>
                <a:uFillTx/>
                <a:latin typeface="Arial"/>
                <a:ea typeface="ＭＳ Ｐゴシック" panose="020B0600070205080204" pitchFamily="50" charset="-128"/>
                <a:cs typeface="+mn-cs"/>
                <a:sym typeface="Arial"/>
              </a:rPr>
              <a:t>taobao</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 tmall, wechat </a:t>
            </a:r>
            <a:r>
              <a:rPr kumimoji="1" lang="en-US" altLang="ja-JP" sz="900" b="1" i="0" u="none" strike="noStrike" kern="0" cap="none" spc="0" normalizeH="0" baseline="0" noProof="0" dirty="0" err="1">
                <a:ln>
                  <a:noFill/>
                </a:ln>
                <a:solidFill>
                  <a:srgbClr val="FFFFFF"/>
                </a:solidFill>
                <a:effectLst/>
                <a:uLnTx/>
                <a:uFillTx/>
                <a:latin typeface="Arial"/>
                <a:ea typeface="ＭＳ Ｐゴシック" panose="020B0600070205080204" pitchFamily="50" charset="-128"/>
                <a:cs typeface="+mn-cs"/>
                <a:sym typeface="Arial"/>
              </a:rPr>
              <a:t>mprgm</a:t>
            </a:r>
            <a:r>
              <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11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ja-JP" altLang="en-US" b="1" kern="0" dirty="0">
                <a:solidFill>
                  <a:srgbClr val="FF0000"/>
                </a:solidFill>
                <a:latin typeface="Arial"/>
                <a:ea typeface="ＭＳ Ｐゴシック" panose="020B0600070205080204" pitchFamily="50" charset="-128"/>
                <a:sym typeface="Arial"/>
              </a:rPr>
              <a:t>特典</a:t>
            </a:r>
            <a:endParaRPr kumimoji="1" lang="en-US" altLang="ja-JP"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105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a:t>
            </a:r>
            <a:r>
              <a:rPr kumimoji="1" lang="ja-JP" altLang="en-US" sz="105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インバウンド時の体験</a:t>
            </a:r>
            <a:endParaRPr kumimoji="1" lang="en-US" altLang="ja-JP" sz="105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ja-JP" altLang="en-US" sz="1050" b="1" kern="0" dirty="0">
                <a:solidFill>
                  <a:srgbClr val="FF0000"/>
                </a:solidFill>
                <a:latin typeface="Arial"/>
                <a:ea typeface="ＭＳ Ｐゴシック" panose="020B0600070205080204" pitchFamily="50" charset="-128"/>
                <a:sym typeface="Arial"/>
              </a:rPr>
              <a:t>旅行ルートの紹介</a:t>
            </a:r>
            <a:r>
              <a:rPr kumimoji="1" lang="ja-JP" altLang="en-US" sz="105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等</a:t>
            </a:r>
            <a:r>
              <a:rPr kumimoji="1" lang="en-US" altLang="ja-JP" sz="105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p:txBody>
      </p:sp>
      <p:sp>
        <p:nvSpPr>
          <p:cNvPr id="17" name="テキスト ボックス 16">
            <a:extLst>
              <a:ext uri="{FF2B5EF4-FFF2-40B4-BE49-F238E27FC236}">
                <a16:creationId xmlns:a16="http://schemas.microsoft.com/office/drawing/2014/main" id="{7D02ECE2-7767-4EF7-94DE-571EC70D96D9}"/>
              </a:ext>
            </a:extLst>
          </p:cNvPr>
          <p:cNvSpPr txBox="1"/>
          <p:nvPr/>
        </p:nvSpPr>
        <p:spPr>
          <a:xfrm>
            <a:off x="668172" y="796276"/>
            <a:ext cx="11646534" cy="110799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b="1" dirty="0">
                <a:solidFill>
                  <a:srgbClr val="C00000"/>
                </a:solidFill>
                <a:ea typeface="Meiryo UI" panose="020B0604030504040204" pitchFamily="50" charset="-128"/>
                <a:sym typeface="Arial"/>
              </a:rPr>
              <a:t>特徴：</a:t>
            </a:r>
            <a:endParaRPr lang="en-US" altLang="ja-JP" b="1" dirty="0">
              <a:solidFill>
                <a:srgbClr val="C00000"/>
              </a:solidFill>
              <a:ea typeface="Meiryo UI" panose="020B0604030504040204" pitchFamily="50" charset="-128"/>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sz="1600" b="1" dirty="0">
                <a:solidFill>
                  <a:srgbClr val="C00000"/>
                </a:solidFill>
                <a:ea typeface="Meiryo UI" panose="020B0604030504040204" pitchFamily="50" charset="-128"/>
                <a:sym typeface="Arial"/>
              </a:rPr>
              <a:t>➀　一つの一つの製品のマーケティング＋プロモーションを実施し中国の</a:t>
            </a:r>
            <a:r>
              <a:rPr lang="en-US" altLang="ja-JP" sz="1600" b="1" dirty="0">
                <a:solidFill>
                  <a:srgbClr val="C00000"/>
                </a:solidFill>
                <a:ea typeface="Meiryo UI" panose="020B0604030504040204" pitchFamily="50" charset="-128"/>
                <a:sym typeface="Arial"/>
              </a:rPr>
              <a:t>EC</a:t>
            </a:r>
            <a:r>
              <a:rPr lang="ja-JP" altLang="en-US" sz="1600" b="1" dirty="0">
                <a:solidFill>
                  <a:srgbClr val="C00000"/>
                </a:solidFill>
                <a:ea typeface="Meiryo UI" panose="020B0604030504040204" pitchFamily="50" charset="-128"/>
                <a:sym typeface="Arial"/>
              </a:rPr>
              <a:t>サイトで運営</a:t>
            </a:r>
            <a:endParaRPr lang="en-US" altLang="ja-JP" sz="1600" b="1" dirty="0">
              <a:solidFill>
                <a:srgbClr val="C00000"/>
              </a:solidFill>
              <a:ea typeface="Meiryo UI" panose="020B0604030504040204" pitchFamily="50" charset="-128"/>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sz="1600" b="1" dirty="0">
                <a:solidFill>
                  <a:srgbClr val="C00000"/>
                </a:solidFill>
                <a:ea typeface="Meiryo UI" panose="020B0604030504040204" pitchFamily="50" charset="-128"/>
                <a:sym typeface="Arial"/>
              </a:rPr>
              <a:t>②　動画にて商品の良さを伝えるだけでなく、地元の良さも同時に伝え、購入いただいた方には日本に来た時の特点を付与</a:t>
            </a:r>
            <a:endParaRPr lang="en-US" altLang="ja-JP" sz="1600" b="1" dirty="0">
              <a:solidFill>
                <a:srgbClr val="C00000"/>
              </a:solidFill>
              <a:ea typeface="Meiryo UI" panose="020B0604030504040204" pitchFamily="50" charset="-128"/>
              <a:sym typeface="Arial"/>
            </a:endParaRPr>
          </a:p>
          <a:p>
            <a:pPr defTabSz="1219170">
              <a:buClr>
                <a:srgbClr val="000000"/>
              </a:buClr>
              <a:defRPr/>
            </a:pPr>
            <a:r>
              <a:rPr lang="ja-JP" altLang="en-US" sz="1600" b="1" dirty="0">
                <a:solidFill>
                  <a:srgbClr val="C00000"/>
                </a:solidFill>
                <a:ea typeface="Meiryo UI" panose="020B0604030504040204" pitchFamily="50" charset="-128"/>
                <a:sym typeface="Arial"/>
              </a:rPr>
              <a:t>③　名所のバーチャルツアーを実施し、その中でライブコマースを行う。内容はアーカイブに残し、コンセプト１の越境</a:t>
            </a:r>
            <a:r>
              <a:rPr lang="en-US" altLang="ja-JP" sz="1600" b="1" dirty="0">
                <a:solidFill>
                  <a:srgbClr val="C00000"/>
                </a:solidFill>
                <a:ea typeface="Meiryo UI" panose="020B0604030504040204" pitchFamily="50" charset="-128"/>
                <a:sym typeface="Arial"/>
              </a:rPr>
              <a:t>EC</a:t>
            </a:r>
            <a:r>
              <a:rPr lang="ja-JP" altLang="en-US" sz="1600" b="1" dirty="0">
                <a:solidFill>
                  <a:srgbClr val="C00000"/>
                </a:solidFill>
                <a:ea typeface="Meiryo UI" panose="020B0604030504040204" pitchFamily="50" charset="-128"/>
                <a:sym typeface="Arial"/>
              </a:rPr>
              <a:t>と紐づける</a:t>
            </a:r>
          </a:p>
        </p:txBody>
      </p:sp>
      <p:cxnSp>
        <p:nvCxnSpPr>
          <p:cNvPr id="21" name="直線矢印コネクタ 20">
            <a:extLst>
              <a:ext uri="{FF2B5EF4-FFF2-40B4-BE49-F238E27FC236}">
                <a16:creationId xmlns:a16="http://schemas.microsoft.com/office/drawing/2014/main" id="{DC67BA79-D233-4A49-81DF-A707E6447289}"/>
              </a:ext>
            </a:extLst>
          </p:cNvPr>
          <p:cNvCxnSpPr>
            <a:cxnSpLocks/>
          </p:cNvCxnSpPr>
          <p:nvPr/>
        </p:nvCxnSpPr>
        <p:spPr>
          <a:xfrm flipH="1" flipV="1">
            <a:off x="3329209" y="5192203"/>
            <a:ext cx="314528" cy="386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91185B3-F175-450C-AB7D-9958464404E7}"/>
              </a:ext>
            </a:extLst>
          </p:cNvPr>
          <p:cNvCxnSpPr>
            <a:cxnSpLocks/>
            <a:stCxn id="12" idx="0"/>
          </p:cNvCxnSpPr>
          <p:nvPr/>
        </p:nvCxnSpPr>
        <p:spPr>
          <a:xfrm flipH="1" flipV="1">
            <a:off x="2716908" y="5562415"/>
            <a:ext cx="12116" cy="375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BEE849F-C718-48DE-9A80-93E8F5CF23DD}"/>
              </a:ext>
            </a:extLst>
          </p:cNvPr>
          <p:cNvCxnSpPr>
            <a:cxnSpLocks/>
          </p:cNvCxnSpPr>
          <p:nvPr/>
        </p:nvCxnSpPr>
        <p:spPr>
          <a:xfrm flipV="1">
            <a:off x="1175075" y="5114235"/>
            <a:ext cx="568527" cy="386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F0AECB7-140D-4230-B0D3-4B9783FCDB39}"/>
              </a:ext>
            </a:extLst>
          </p:cNvPr>
          <p:cNvCxnSpPr>
            <a:cxnSpLocks/>
          </p:cNvCxnSpPr>
          <p:nvPr/>
        </p:nvCxnSpPr>
        <p:spPr>
          <a:xfrm>
            <a:off x="777392" y="4292471"/>
            <a:ext cx="397682" cy="5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66C92973-6C87-4E03-9758-946A6FFA5D7F}"/>
              </a:ext>
            </a:extLst>
          </p:cNvPr>
          <p:cNvSpPr/>
          <p:nvPr/>
        </p:nvSpPr>
        <p:spPr>
          <a:xfrm>
            <a:off x="6987277" y="3212881"/>
            <a:ext cx="2189513" cy="2349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b="1" kern="0">
              <a:solidFill>
                <a:srgbClr val="FFFFFF"/>
              </a:solidFill>
              <a:latin typeface="Arial"/>
              <a:ea typeface="ＭＳ Ｐゴシック" panose="020B0600070205080204" pitchFamily="50" charset="-128"/>
              <a:sym typeface="Arial"/>
            </a:endParaRPr>
          </a:p>
        </p:txBody>
      </p:sp>
      <p:sp>
        <p:nvSpPr>
          <p:cNvPr id="35" name="テキスト ボックス 34">
            <a:extLst>
              <a:ext uri="{FF2B5EF4-FFF2-40B4-BE49-F238E27FC236}">
                <a16:creationId xmlns:a16="http://schemas.microsoft.com/office/drawing/2014/main" id="{12EC91F1-537D-4675-840D-5A15822F8346}"/>
              </a:ext>
            </a:extLst>
          </p:cNvPr>
          <p:cNvSpPr txBox="1"/>
          <p:nvPr/>
        </p:nvSpPr>
        <p:spPr>
          <a:xfrm>
            <a:off x="7674048" y="2512796"/>
            <a:ext cx="987065" cy="107702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Pr>
              <a:t>中国</a:t>
            </a:r>
            <a:endParaRPr kumimoji="0" lang="en-US" altLang="ja-JP"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ja-JP" sz="2133" kern="0" dirty="0">
                <a:solidFill>
                  <a:srgbClr val="000000"/>
                </a:solidFill>
                <a:latin typeface="Arial"/>
                <a:ea typeface="ＭＳ Ｐゴシック" panose="020B0600070205080204" pitchFamily="50" charset="-128"/>
                <a:cs typeface="Arial"/>
                <a:sym typeface="Arial"/>
              </a:rPr>
              <a:t>(</a:t>
            </a:r>
            <a:r>
              <a:rPr kumimoji="0" lang="ja-JP" altLang="en-US" sz="2133" kern="0" dirty="0">
                <a:solidFill>
                  <a:srgbClr val="000000"/>
                </a:solidFill>
                <a:latin typeface="Arial"/>
                <a:ea typeface="ＭＳ Ｐゴシック" panose="020B0600070205080204" pitchFamily="50" charset="-128"/>
                <a:cs typeface="Arial"/>
                <a:sym typeface="Arial"/>
              </a:rPr>
              <a:t>購入</a:t>
            </a:r>
            <a:r>
              <a:rPr kumimoji="0" lang="en-US" altLang="ja-JP" sz="2133" kern="0" dirty="0">
                <a:solidFill>
                  <a:srgbClr val="000000"/>
                </a:solidFill>
                <a:latin typeface="Arial"/>
                <a:ea typeface="ＭＳ Ｐゴシック" panose="020B0600070205080204" pitchFamily="50" charset="-128"/>
                <a:cs typeface="Arial"/>
                <a:sym typeface="Arial"/>
              </a:rPr>
              <a: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ja-JP" altLang="en-US"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pic>
        <p:nvPicPr>
          <p:cNvPr id="36" name="図 35">
            <a:extLst>
              <a:ext uri="{FF2B5EF4-FFF2-40B4-BE49-F238E27FC236}">
                <a16:creationId xmlns:a16="http://schemas.microsoft.com/office/drawing/2014/main" id="{08C46A3A-683C-411B-B0C6-CE5A20CA83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96536" y="4263868"/>
            <a:ext cx="681975" cy="1181639"/>
          </a:xfrm>
          <a:prstGeom prst="rect">
            <a:avLst/>
          </a:prstGeom>
        </p:spPr>
      </p:pic>
      <p:pic>
        <p:nvPicPr>
          <p:cNvPr id="38" name="図 37">
            <a:extLst>
              <a:ext uri="{FF2B5EF4-FFF2-40B4-BE49-F238E27FC236}">
                <a16:creationId xmlns:a16="http://schemas.microsoft.com/office/drawing/2014/main" id="{3018E140-B3D2-44B1-A1B2-013765C5FBA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388446" y="3262315"/>
            <a:ext cx="513908" cy="946673"/>
          </a:xfrm>
          <a:prstGeom prst="rect">
            <a:avLst/>
          </a:prstGeom>
        </p:spPr>
      </p:pic>
      <p:pic>
        <p:nvPicPr>
          <p:cNvPr id="40" name="図 39">
            <a:extLst>
              <a:ext uri="{FF2B5EF4-FFF2-40B4-BE49-F238E27FC236}">
                <a16:creationId xmlns:a16="http://schemas.microsoft.com/office/drawing/2014/main" id="{DEFFE0F1-753F-422B-9845-C65381F7397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478855" y="3429000"/>
            <a:ext cx="504732" cy="1021136"/>
          </a:xfrm>
          <a:prstGeom prst="rect">
            <a:avLst/>
          </a:prstGeom>
        </p:spPr>
      </p:pic>
      <p:cxnSp>
        <p:nvCxnSpPr>
          <p:cNvPr id="16" name="直線矢印コネクタ 15">
            <a:extLst>
              <a:ext uri="{FF2B5EF4-FFF2-40B4-BE49-F238E27FC236}">
                <a16:creationId xmlns:a16="http://schemas.microsoft.com/office/drawing/2014/main" id="{4F172D5D-5AB3-4D50-BFF6-6FB277681C3B}"/>
              </a:ext>
            </a:extLst>
          </p:cNvPr>
          <p:cNvCxnSpPr/>
          <p:nvPr/>
        </p:nvCxnSpPr>
        <p:spPr>
          <a:xfrm>
            <a:off x="797082" y="3495405"/>
            <a:ext cx="605136" cy="207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F5AC342A-FD2F-49C4-A1B8-FBF5B91C2BDE}"/>
              </a:ext>
            </a:extLst>
          </p:cNvPr>
          <p:cNvSpPr txBox="1">
            <a:spLocks noChangeArrowheads="1"/>
          </p:cNvSpPr>
          <p:nvPr/>
        </p:nvSpPr>
        <p:spPr>
          <a:xfrm>
            <a:off x="2124355" y="336406"/>
            <a:ext cx="8126983" cy="64700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rPr>
              <a:t>　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支援サービス＊インバウンドのコンセプト　</a:t>
            </a:r>
            <a:endParaRPr lang="ja-JP" altLang="en-US" sz="2000" dirty="0">
              <a:latin typeface="Meiryo UI" panose="020B0604030504040204" pitchFamily="50" charset="-128"/>
              <a:ea typeface="Meiryo UI" panose="020B0604030504040204" pitchFamily="50" charset="-128"/>
            </a:endParaRPr>
          </a:p>
        </p:txBody>
      </p:sp>
      <p:sp>
        <p:nvSpPr>
          <p:cNvPr id="27" name="Rectangle 2">
            <a:extLst>
              <a:ext uri="{FF2B5EF4-FFF2-40B4-BE49-F238E27FC236}">
                <a16:creationId xmlns:a16="http://schemas.microsoft.com/office/drawing/2014/main" id="{48A9AFD8-BB4C-4F21-84A0-53B7B1DFFA56}"/>
              </a:ext>
            </a:extLst>
          </p:cNvPr>
          <p:cNvSpPr/>
          <p:nvPr/>
        </p:nvSpPr>
        <p:spPr>
          <a:xfrm>
            <a:off x="1008063" y="57955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DC5E3724-3060-4BFF-8DFD-88F7DAA71A5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819548" y="3012997"/>
            <a:ext cx="795411" cy="530805"/>
          </a:xfrm>
          <a:prstGeom prst="rect">
            <a:avLst/>
          </a:prstGeom>
        </p:spPr>
      </p:pic>
      <p:pic>
        <p:nvPicPr>
          <p:cNvPr id="37" name="図 36">
            <a:extLst>
              <a:ext uri="{FF2B5EF4-FFF2-40B4-BE49-F238E27FC236}">
                <a16:creationId xmlns:a16="http://schemas.microsoft.com/office/drawing/2014/main" id="{7F4F493E-8646-4ACF-84EB-FDDFF1D2A4D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894970" y="4913725"/>
            <a:ext cx="671023" cy="707469"/>
          </a:xfrm>
          <a:prstGeom prst="rect">
            <a:avLst/>
          </a:prstGeom>
        </p:spPr>
      </p:pic>
      <p:pic>
        <p:nvPicPr>
          <p:cNvPr id="42" name="図 41">
            <a:extLst>
              <a:ext uri="{FF2B5EF4-FFF2-40B4-BE49-F238E27FC236}">
                <a16:creationId xmlns:a16="http://schemas.microsoft.com/office/drawing/2014/main" id="{37F8435F-0950-4D6D-BD62-FE1511C8C76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292773" y="4292471"/>
            <a:ext cx="804815" cy="536848"/>
          </a:xfrm>
          <a:prstGeom prst="rect">
            <a:avLst/>
          </a:prstGeom>
        </p:spPr>
      </p:pic>
      <p:pic>
        <p:nvPicPr>
          <p:cNvPr id="45" name="図 44">
            <a:extLst>
              <a:ext uri="{FF2B5EF4-FFF2-40B4-BE49-F238E27FC236}">
                <a16:creationId xmlns:a16="http://schemas.microsoft.com/office/drawing/2014/main" id="{730E0407-4DED-4737-9594-D29EFFC61DF3}"/>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2675880" y="3202155"/>
            <a:ext cx="836868" cy="627651"/>
          </a:xfrm>
          <a:prstGeom prst="rect">
            <a:avLst/>
          </a:prstGeom>
        </p:spPr>
      </p:pic>
      <p:pic>
        <p:nvPicPr>
          <p:cNvPr id="51" name="図 50">
            <a:extLst>
              <a:ext uri="{FF2B5EF4-FFF2-40B4-BE49-F238E27FC236}">
                <a16:creationId xmlns:a16="http://schemas.microsoft.com/office/drawing/2014/main" id="{303B67FB-A74B-4042-8E0F-90BC1B5496AE}"/>
              </a:ext>
            </a:extLst>
          </p:cNvPr>
          <p:cNvPicPr>
            <a:picLocks noChangeAspect="1"/>
          </p:cNvPicPr>
          <p:nvPr/>
        </p:nvPicPr>
        <p:blipFill>
          <a:blip r:embed="rId17">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1167660" y="3713920"/>
            <a:ext cx="928367" cy="458181"/>
          </a:xfrm>
          <a:prstGeom prst="rect">
            <a:avLst/>
          </a:prstGeom>
        </p:spPr>
      </p:pic>
      <p:sp>
        <p:nvSpPr>
          <p:cNvPr id="31" name="矢印: 右 30">
            <a:extLst>
              <a:ext uri="{FF2B5EF4-FFF2-40B4-BE49-F238E27FC236}">
                <a16:creationId xmlns:a16="http://schemas.microsoft.com/office/drawing/2014/main" id="{93D83952-2A9A-4A86-8FFC-14E6CB0A8500}"/>
              </a:ext>
            </a:extLst>
          </p:cNvPr>
          <p:cNvSpPr/>
          <p:nvPr/>
        </p:nvSpPr>
        <p:spPr>
          <a:xfrm>
            <a:off x="9241071" y="3774488"/>
            <a:ext cx="1293398" cy="991592"/>
          </a:xfrm>
          <a:prstGeom prst="rightArrow">
            <a:avLst>
              <a:gd name="adj1" fmla="val 74335"/>
              <a:gd name="adj2" fmla="val 21966"/>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32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訪日</a:t>
            </a:r>
          </a:p>
        </p:txBody>
      </p:sp>
      <p:pic>
        <p:nvPicPr>
          <p:cNvPr id="6" name="図 5">
            <a:extLst>
              <a:ext uri="{FF2B5EF4-FFF2-40B4-BE49-F238E27FC236}">
                <a16:creationId xmlns:a16="http://schemas.microsoft.com/office/drawing/2014/main" id="{46133C6F-F0AB-4FC5-8DB8-C480E7D59406}"/>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10534469" y="2859923"/>
            <a:ext cx="1491625" cy="991592"/>
          </a:xfrm>
          <a:prstGeom prst="rect">
            <a:avLst/>
          </a:prstGeom>
        </p:spPr>
      </p:pic>
      <p:sp>
        <p:nvSpPr>
          <p:cNvPr id="39" name="テキスト ボックス 38">
            <a:extLst>
              <a:ext uri="{FF2B5EF4-FFF2-40B4-BE49-F238E27FC236}">
                <a16:creationId xmlns:a16="http://schemas.microsoft.com/office/drawing/2014/main" id="{B854D7C6-B6C8-4196-9B88-31D9A3830558}"/>
              </a:ext>
            </a:extLst>
          </p:cNvPr>
          <p:cNvSpPr txBox="1"/>
          <p:nvPr/>
        </p:nvSpPr>
        <p:spPr>
          <a:xfrm>
            <a:off x="10464569" y="2354870"/>
            <a:ext cx="1561525" cy="74879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2133" kern="0" dirty="0">
                <a:solidFill>
                  <a:srgbClr val="000000"/>
                </a:solidFill>
                <a:latin typeface="Arial"/>
                <a:ea typeface="ＭＳ Ｐゴシック" panose="020B0600070205080204" pitchFamily="50" charset="-128"/>
                <a:cs typeface="Arial"/>
                <a:sym typeface="Arial"/>
              </a:rPr>
              <a:t>体験</a:t>
            </a:r>
            <a:r>
              <a:rPr kumimoji="0" lang="en-US" altLang="ja-JP" sz="1400" kern="0" dirty="0">
                <a:solidFill>
                  <a:srgbClr val="000000"/>
                </a:solidFill>
                <a:latin typeface="Arial"/>
                <a:ea typeface="ＭＳ Ｐゴシック" panose="020B0600070205080204" pitchFamily="50" charset="-128"/>
                <a:cs typeface="Arial"/>
                <a:sym typeface="Arial"/>
              </a:rPr>
              <a:t>(</a:t>
            </a:r>
            <a:r>
              <a:rPr kumimoji="0" lang="ja-JP" altLang="en-US" sz="1400" kern="0" dirty="0">
                <a:solidFill>
                  <a:srgbClr val="000000"/>
                </a:solidFill>
                <a:latin typeface="Arial"/>
                <a:ea typeface="ＭＳ Ｐゴシック" panose="020B0600070205080204" pitchFamily="50" charset="-128"/>
                <a:cs typeface="Arial"/>
                <a:sym typeface="Arial"/>
              </a:rPr>
              <a:t>工場見学</a:t>
            </a:r>
            <a:r>
              <a:rPr kumimoji="0" lang="en-US" altLang="ja-JP" sz="1400" kern="0" dirty="0">
                <a:solidFill>
                  <a:srgbClr val="000000"/>
                </a:solidFill>
                <a:latin typeface="Arial"/>
                <a:ea typeface="ＭＳ Ｐゴシック" panose="020B0600070205080204" pitchFamily="50" charset="-128"/>
                <a:cs typeface="Arial"/>
                <a:sym typeface="Arial"/>
              </a:rPr>
              <a: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ja-JP" altLang="en-US"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sp>
        <p:nvSpPr>
          <p:cNvPr id="41" name="テキスト ボックス 40">
            <a:extLst>
              <a:ext uri="{FF2B5EF4-FFF2-40B4-BE49-F238E27FC236}">
                <a16:creationId xmlns:a16="http://schemas.microsoft.com/office/drawing/2014/main" id="{0D3C7859-FDAE-4981-999E-34811DD9C190}"/>
              </a:ext>
            </a:extLst>
          </p:cNvPr>
          <p:cNvSpPr txBox="1"/>
          <p:nvPr/>
        </p:nvSpPr>
        <p:spPr>
          <a:xfrm>
            <a:off x="10633845" y="4058221"/>
            <a:ext cx="1561525" cy="74879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2133" kern="0" dirty="0">
                <a:solidFill>
                  <a:srgbClr val="000000"/>
                </a:solidFill>
                <a:latin typeface="Arial"/>
                <a:ea typeface="ＭＳ Ｐゴシック" panose="020B0600070205080204" pitchFamily="50" charset="-128"/>
                <a:cs typeface="Arial"/>
                <a:sym typeface="Arial"/>
              </a:rPr>
              <a:t>体験</a:t>
            </a:r>
            <a:r>
              <a:rPr kumimoji="0" lang="en-US" altLang="ja-JP" sz="1400" kern="0" dirty="0">
                <a:solidFill>
                  <a:srgbClr val="000000"/>
                </a:solidFill>
                <a:latin typeface="Arial"/>
                <a:ea typeface="ＭＳ Ｐゴシック" panose="020B0600070205080204" pitchFamily="50" charset="-128"/>
                <a:cs typeface="Arial"/>
                <a:sym typeface="Arial"/>
              </a:rPr>
              <a:t>(</a:t>
            </a:r>
            <a:r>
              <a:rPr kumimoji="0" lang="ja-JP" altLang="en-US" sz="1400" kern="0" dirty="0">
                <a:solidFill>
                  <a:srgbClr val="000000"/>
                </a:solidFill>
                <a:latin typeface="Arial"/>
                <a:ea typeface="ＭＳ Ｐゴシック" panose="020B0600070205080204" pitchFamily="50" charset="-128"/>
                <a:cs typeface="Arial"/>
                <a:sym typeface="Arial"/>
              </a:rPr>
              <a:t>酒蔵見学</a:t>
            </a:r>
            <a:r>
              <a:rPr kumimoji="0" lang="en-US" altLang="ja-JP" sz="1400" kern="0" dirty="0">
                <a:solidFill>
                  <a:srgbClr val="000000"/>
                </a:solidFill>
                <a:latin typeface="Arial"/>
                <a:ea typeface="ＭＳ Ｐゴシック" panose="020B0600070205080204" pitchFamily="50" charset="-128"/>
                <a:cs typeface="Arial"/>
                <a:sym typeface="Arial"/>
              </a:rPr>
              <a: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ja-JP" altLang="en-US"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pic>
        <p:nvPicPr>
          <p:cNvPr id="25" name="図 24">
            <a:extLst>
              <a:ext uri="{FF2B5EF4-FFF2-40B4-BE49-F238E27FC236}">
                <a16:creationId xmlns:a16="http://schemas.microsoft.com/office/drawing/2014/main" id="{B1EFDE09-67B7-4A1A-8BCE-CA3759951D90}"/>
              </a:ext>
            </a:extLst>
          </p:cNvPr>
          <p:cNvPicPr>
            <a:picLocks noChangeAspect="1"/>
          </p:cNvPicPr>
          <p:nvPr/>
        </p:nvPicPr>
        <p:blipFill>
          <a:blip r:embed="rId21">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10651867" y="4492675"/>
            <a:ext cx="1379991" cy="857309"/>
          </a:xfrm>
          <a:prstGeom prst="rect">
            <a:avLst/>
          </a:prstGeom>
        </p:spPr>
      </p:pic>
      <p:pic>
        <p:nvPicPr>
          <p:cNvPr id="44" name="図 43">
            <a:extLst>
              <a:ext uri="{FF2B5EF4-FFF2-40B4-BE49-F238E27FC236}">
                <a16:creationId xmlns:a16="http://schemas.microsoft.com/office/drawing/2014/main" id="{B9901489-E5CA-45F7-B703-360022114B9B}"/>
              </a:ext>
            </a:extLst>
          </p:cNvPr>
          <p:cNvPicPr>
            <a:picLocks noChangeAspect="1"/>
          </p:cNvPicPr>
          <p:nvPr/>
        </p:nvPicPr>
        <p:blipFill>
          <a:blip r:embed="rId23">
            <a:extLst>
              <a:ext uri="{28A0092B-C50C-407E-A947-70E740481C1C}">
                <a14:useLocalDpi xmlns:a14="http://schemas.microsoft.com/office/drawing/2010/main" val="0"/>
              </a:ext>
              <a:ext uri="{837473B0-CC2E-450A-ABE3-18F120FF3D39}">
                <a1611:picAttrSrcUrl xmlns:a1611="http://schemas.microsoft.com/office/drawing/2016/11/main" r:id="rId24"/>
              </a:ext>
            </a:extLst>
          </a:blip>
          <a:stretch>
            <a:fillRect/>
          </a:stretch>
        </p:blipFill>
        <p:spPr>
          <a:xfrm>
            <a:off x="10633582" y="5784438"/>
            <a:ext cx="1293398" cy="895031"/>
          </a:xfrm>
          <a:prstGeom prst="rect">
            <a:avLst/>
          </a:prstGeom>
        </p:spPr>
      </p:pic>
      <p:sp>
        <p:nvSpPr>
          <p:cNvPr id="49" name="テキスト ボックス 48">
            <a:extLst>
              <a:ext uri="{FF2B5EF4-FFF2-40B4-BE49-F238E27FC236}">
                <a16:creationId xmlns:a16="http://schemas.microsoft.com/office/drawing/2014/main" id="{99BA0D3D-8D9D-47DF-AE4E-9F57E7A63E87}"/>
              </a:ext>
            </a:extLst>
          </p:cNvPr>
          <p:cNvSpPr txBox="1"/>
          <p:nvPr/>
        </p:nvSpPr>
        <p:spPr>
          <a:xfrm>
            <a:off x="10534469" y="5369104"/>
            <a:ext cx="1561525" cy="748795"/>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ja-JP" altLang="en-US" sz="2133" kern="0" dirty="0">
                <a:solidFill>
                  <a:srgbClr val="000000"/>
                </a:solidFill>
                <a:latin typeface="Arial"/>
                <a:ea typeface="ＭＳ Ｐゴシック" panose="020B0600070205080204" pitchFamily="50" charset="-128"/>
                <a:cs typeface="Arial"/>
                <a:sym typeface="Arial"/>
              </a:rPr>
              <a:t>体験</a:t>
            </a:r>
            <a:r>
              <a:rPr kumimoji="0" lang="en-US" altLang="ja-JP" sz="1400" kern="0" dirty="0">
                <a:solidFill>
                  <a:srgbClr val="000000"/>
                </a:solidFill>
                <a:latin typeface="Arial"/>
                <a:ea typeface="ＭＳ Ｐゴシック" panose="020B0600070205080204" pitchFamily="50" charset="-128"/>
                <a:cs typeface="Arial"/>
                <a:sym typeface="Arial"/>
              </a:rPr>
              <a:t>(</a:t>
            </a:r>
            <a:r>
              <a:rPr kumimoji="0" lang="ja-JP" altLang="en-US" sz="1400" kern="0" dirty="0">
                <a:solidFill>
                  <a:srgbClr val="000000"/>
                </a:solidFill>
                <a:latin typeface="Arial"/>
                <a:ea typeface="ＭＳ Ｐゴシック" panose="020B0600070205080204" pitchFamily="50" charset="-128"/>
                <a:cs typeface="Arial"/>
                <a:sym typeface="Arial"/>
              </a:rPr>
              <a:t>漁体験</a:t>
            </a:r>
            <a:r>
              <a:rPr kumimoji="0" lang="en-US" altLang="ja-JP" sz="1400" kern="0" dirty="0">
                <a:solidFill>
                  <a:srgbClr val="000000"/>
                </a:solidFill>
                <a:latin typeface="Arial"/>
                <a:ea typeface="ＭＳ Ｐゴシック" panose="020B0600070205080204" pitchFamily="50" charset="-128"/>
                <a:cs typeface="Arial"/>
                <a:sym typeface="Arial"/>
              </a:rPr>
              <a: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ja-JP" altLang="en-US" sz="2133"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endParaRPr>
          </a:p>
        </p:txBody>
      </p:sp>
      <p:sp>
        <p:nvSpPr>
          <p:cNvPr id="4" name="テキスト ボックス 3">
            <a:extLst>
              <a:ext uri="{FF2B5EF4-FFF2-40B4-BE49-F238E27FC236}">
                <a16:creationId xmlns:a16="http://schemas.microsoft.com/office/drawing/2014/main" id="{4F8A1DEB-F29F-4D02-B0E8-BD21A7B6FA56}"/>
              </a:ext>
            </a:extLst>
          </p:cNvPr>
          <p:cNvSpPr txBox="1"/>
          <p:nvPr/>
        </p:nvSpPr>
        <p:spPr>
          <a:xfrm flipH="1">
            <a:off x="9491342" y="4622350"/>
            <a:ext cx="713380" cy="369332"/>
          </a:xfrm>
          <a:prstGeom prst="rect">
            <a:avLst/>
          </a:prstGeom>
          <a:noFill/>
        </p:spPr>
        <p:txBody>
          <a:bodyPr wrap="square" rtlCol="0">
            <a:spAutoFit/>
          </a:bodyPr>
          <a:lstStyle/>
          <a:p>
            <a:r>
              <a:rPr kumimoji="1" lang="ja-JP" altLang="en-US" b="1" dirty="0">
                <a:solidFill>
                  <a:srgbClr val="FF0000"/>
                </a:solidFill>
              </a:rPr>
              <a:t>特典</a:t>
            </a:r>
          </a:p>
        </p:txBody>
      </p:sp>
      <p:sp>
        <p:nvSpPr>
          <p:cNvPr id="7" name="テキスト ボックス 6">
            <a:extLst>
              <a:ext uri="{FF2B5EF4-FFF2-40B4-BE49-F238E27FC236}">
                <a16:creationId xmlns:a16="http://schemas.microsoft.com/office/drawing/2014/main" id="{BEB7190C-7B84-4E61-A72E-FC8D4B0DA947}"/>
              </a:ext>
            </a:extLst>
          </p:cNvPr>
          <p:cNvSpPr txBox="1"/>
          <p:nvPr/>
        </p:nvSpPr>
        <p:spPr>
          <a:xfrm>
            <a:off x="7003840" y="5875263"/>
            <a:ext cx="3247498" cy="646331"/>
          </a:xfrm>
          <a:prstGeom prst="rect">
            <a:avLst/>
          </a:prstGeom>
          <a:noFill/>
        </p:spPr>
        <p:txBody>
          <a:bodyPr wrap="square" rtlCol="0">
            <a:spAutoFit/>
          </a:bodyPr>
          <a:lstStyle/>
          <a:p>
            <a:r>
              <a:rPr kumimoji="1" lang="ja-JP" altLang="en-US" b="1" dirty="0">
                <a:solidFill>
                  <a:srgbClr val="FF0000"/>
                </a:solidFill>
              </a:rPr>
              <a:t>動画により</a:t>
            </a:r>
            <a:r>
              <a:rPr kumimoji="1" lang="ja-JP" altLang="en-US" b="1" dirty="0"/>
              <a:t>商品と動画を紐づけて購買者の意欲を高める</a:t>
            </a:r>
          </a:p>
        </p:txBody>
      </p:sp>
      <p:sp>
        <p:nvSpPr>
          <p:cNvPr id="43" name="矢印: 右 42">
            <a:extLst>
              <a:ext uri="{FF2B5EF4-FFF2-40B4-BE49-F238E27FC236}">
                <a16:creationId xmlns:a16="http://schemas.microsoft.com/office/drawing/2014/main" id="{1F9C05DB-70B3-40C4-ABBD-33F676968944}"/>
              </a:ext>
            </a:extLst>
          </p:cNvPr>
          <p:cNvSpPr/>
          <p:nvPr/>
        </p:nvSpPr>
        <p:spPr>
          <a:xfrm>
            <a:off x="3971676" y="4766080"/>
            <a:ext cx="3015601" cy="1811929"/>
          </a:xfrm>
          <a:prstGeom prst="rightArrow">
            <a:avLst>
              <a:gd name="adj1" fmla="val 66685"/>
              <a:gd name="adj2" fmla="val 32788"/>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ja-JP" altLang="en-US" sz="1400" b="1" kern="0" dirty="0">
                <a:solidFill>
                  <a:srgbClr val="FFFFFF"/>
                </a:solidFill>
                <a:latin typeface="Arial"/>
                <a:ea typeface="ＭＳ Ｐゴシック" panose="020B0600070205080204" pitchFamily="50" charset="-128"/>
                <a:sym typeface="Arial"/>
              </a:rPr>
              <a:t>名所のバーチャルツアーの制作と実施</a:t>
            </a:r>
            <a:endParaRPr kumimoji="1" lang="en-US" altLang="ja-JP"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ja-JP" altLang="en-US"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Pr>
              <a:t>ライブコマースの実施</a:t>
            </a:r>
            <a:endParaRPr kumimoji="1" lang="en-US" altLang="ja-JP" sz="14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ja-JP" altLang="en-US" sz="1400" b="1" kern="0" dirty="0">
                <a:solidFill>
                  <a:srgbClr val="FF0000"/>
                </a:solidFill>
                <a:latin typeface="Arial"/>
                <a:ea typeface="ＭＳ Ｐゴシック" panose="020B0600070205080204" pitchFamily="50" charset="-128"/>
                <a:sym typeface="Arial"/>
              </a:rPr>
              <a:t>（旅行ルートの紹介</a:t>
            </a:r>
            <a:r>
              <a:rPr kumimoji="1" lang="ja-JP" altLang="en-US" sz="140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等</a:t>
            </a:r>
            <a:r>
              <a:rPr kumimoji="1" lang="en-US" altLang="ja-JP" sz="1400"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1" lang="ja-JP" altLang="en-US" sz="9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endParaRPr>
          </a:p>
        </p:txBody>
      </p:sp>
      <p:pic>
        <p:nvPicPr>
          <p:cNvPr id="53" name="図 52">
            <a:extLst>
              <a:ext uri="{FF2B5EF4-FFF2-40B4-BE49-F238E27FC236}">
                <a16:creationId xmlns:a16="http://schemas.microsoft.com/office/drawing/2014/main" id="{3B4AEF05-C139-4D85-B167-E0B3209F5953}"/>
              </a:ext>
            </a:extLst>
          </p:cNvPr>
          <p:cNvPicPr>
            <a:picLocks noChangeAspect="1"/>
          </p:cNvPicPr>
          <p:nvPr/>
        </p:nvPicPr>
        <p:blipFill>
          <a:blip r:embed="rId25">
            <a:extLst>
              <a:ext uri="{28A0092B-C50C-407E-A947-70E740481C1C}">
                <a14:useLocalDpi xmlns:a14="http://schemas.microsoft.com/office/drawing/2010/main" val="0"/>
              </a:ext>
              <a:ext uri="{837473B0-CC2E-450A-ABE3-18F120FF3D39}">
                <a1611:picAttrSrcUrl xmlns:a1611="http://schemas.microsoft.com/office/drawing/2016/11/main" r:id="rId26"/>
              </a:ext>
            </a:extLst>
          </a:blip>
          <a:stretch>
            <a:fillRect/>
          </a:stretch>
        </p:blipFill>
        <p:spPr>
          <a:xfrm>
            <a:off x="2584015" y="4878536"/>
            <a:ext cx="802410" cy="451616"/>
          </a:xfrm>
          <a:prstGeom prst="rect">
            <a:avLst/>
          </a:prstGeom>
        </p:spPr>
      </p:pic>
      <p:pic>
        <p:nvPicPr>
          <p:cNvPr id="54" name="図 53">
            <a:extLst>
              <a:ext uri="{FF2B5EF4-FFF2-40B4-BE49-F238E27FC236}">
                <a16:creationId xmlns:a16="http://schemas.microsoft.com/office/drawing/2014/main" id="{141FCB2F-D86C-4C43-8F48-FAD2ADF110E9}"/>
              </a:ext>
            </a:extLst>
          </p:cNvPr>
          <p:cNvPicPr>
            <a:picLocks noChangeAspect="1"/>
          </p:cNvPicPr>
          <p:nvPr/>
        </p:nvPicPr>
        <p:blipFill>
          <a:blip r:embed="rId27">
            <a:extLst>
              <a:ext uri="{28A0092B-C50C-407E-A947-70E740481C1C}">
                <a14:useLocalDpi xmlns:a14="http://schemas.microsoft.com/office/drawing/2010/main" val="0"/>
              </a:ext>
              <a:ext uri="{837473B0-CC2E-450A-ABE3-18F120FF3D39}">
                <a1611:picAttrSrcUrl xmlns:a1611="http://schemas.microsoft.com/office/drawing/2016/11/main" r:id="rId28"/>
              </a:ext>
            </a:extLst>
          </a:blip>
          <a:stretch>
            <a:fillRect/>
          </a:stretch>
        </p:blipFill>
        <p:spPr>
          <a:xfrm>
            <a:off x="2223058" y="4114415"/>
            <a:ext cx="848541" cy="636406"/>
          </a:xfrm>
          <a:prstGeom prst="rect">
            <a:avLst/>
          </a:prstGeom>
        </p:spPr>
      </p:pic>
      <p:pic>
        <p:nvPicPr>
          <p:cNvPr id="55" name="図 54">
            <a:extLst>
              <a:ext uri="{FF2B5EF4-FFF2-40B4-BE49-F238E27FC236}">
                <a16:creationId xmlns:a16="http://schemas.microsoft.com/office/drawing/2014/main" id="{70A9ACB1-3C0D-4DB5-BF0A-DDE15D63D3ED}"/>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135880" y="3836311"/>
            <a:ext cx="642138" cy="427557"/>
          </a:xfrm>
          <a:prstGeom prst="rect">
            <a:avLst/>
          </a:prstGeom>
        </p:spPr>
      </p:pic>
      <p:sp>
        <p:nvSpPr>
          <p:cNvPr id="10" name="テキスト ボックス 9">
            <a:extLst>
              <a:ext uri="{FF2B5EF4-FFF2-40B4-BE49-F238E27FC236}">
                <a16:creationId xmlns:a16="http://schemas.microsoft.com/office/drawing/2014/main" id="{1F54A94A-1316-4627-9C10-02B9A748BF9F}"/>
              </a:ext>
            </a:extLst>
          </p:cNvPr>
          <p:cNvSpPr txBox="1"/>
          <p:nvPr/>
        </p:nvSpPr>
        <p:spPr>
          <a:xfrm>
            <a:off x="4038946" y="2012765"/>
            <a:ext cx="800219" cy="338554"/>
          </a:xfrm>
          <a:prstGeom prst="rect">
            <a:avLst/>
          </a:prstGeom>
          <a:noFill/>
        </p:spPr>
        <p:txBody>
          <a:bodyPr wrap="none" rtlCol="0">
            <a:spAutoFit/>
          </a:bodyPr>
          <a:lstStyle/>
          <a:p>
            <a:r>
              <a:rPr lang="ja-JP" altLang="en-US" sz="1600" b="1" dirty="0">
                <a:solidFill>
                  <a:srgbClr val="C00000"/>
                </a:solidFill>
                <a:ea typeface="Meiryo UI" panose="020B0604030504040204" pitchFamily="50" charset="-128"/>
              </a:rPr>
              <a:t>➀＋②</a:t>
            </a:r>
          </a:p>
        </p:txBody>
      </p:sp>
      <p:sp>
        <p:nvSpPr>
          <p:cNvPr id="56" name="テキスト ボックス 55">
            <a:extLst>
              <a:ext uri="{FF2B5EF4-FFF2-40B4-BE49-F238E27FC236}">
                <a16:creationId xmlns:a16="http://schemas.microsoft.com/office/drawing/2014/main" id="{03FC0195-5686-4D9C-8FD1-83FD6F680448}"/>
              </a:ext>
            </a:extLst>
          </p:cNvPr>
          <p:cNvSpPr txBox="1"/>
          <p:nvPr/>
        </p:nvSpPr>
        <p:spPr>
          <a:xfrm>
            <a:off x="4038946" y="4807016"/>
            <a:ext cx="389850" cy="338554"/>
          </a:xfrm>
          <a:prstGeom prst="rect">
            <a:avLst/>
          </a:prstGeom>
          <a:noFill/>
        </p:spPr>
        <p:txBody>
          <a:bodyPr wrap="none" rtlCol="0">
            <a:spAutoFit/>
          </a:bodyPr>
          <a:lstStyle/>
          <a:p>
            <a:r>
              <a:rPr lang="ja-JP" altLang="en-US" sz="1600" b="1" dirty="0">
                <a:solidFill>
                  <a:srgbClr val="C00000"/>
                </a:solidFill>
                <a:ea typeface="Meiryo UI" panose="020B0604030504040204" pitchFamily="50" charset="-128"/>
              </a:rPr>
              <a:t>③</a:t>
            </a:r>
          </a:p>
        </p:txBody>
      </p:sp>
    </p:spTree>
    <p:extLst>
      <p:ext uri="{BB962C8B-B14F-4D97-AF65-F5344CB8AC3E}">
        <p14:creationId xmlns:p14="http://schemas.microsoft.com/office/powerpoint/2010/main" val="327408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2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1988349" y="102033"/>
            <a:ext cx="9520158" cy="1049235"/>
          </a:xfrm>
        </p:spPr>
        <p:txBody>
          <a:bodyPr/>
          <a:lstStyle/>
          <a:p>
            <a:r>
              <a:rPr lang="ja-JP" altLang="en-US" sz="2800" dirty="0">
                <a:latin typeface="Meiryo UI" panose="020B0604030504040204" pitchFamily="50" charset="-128"/>
                <a:ea typeface="Meiryo UI" panose="020B0604030504040204" pitchFamily="50" charset="-128"/>
              </a:rPr>
              <a:t>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　＊　インバウンド　とは？　１</a:t>
            </a:r>
            <a:endParaRPr lang="en-US" altLang="ja-JP" sz="28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2BAEF8E7-6BC0-40D1-8807-87EF38EFA182}"/>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ACBCEE1E-604C-4AFB-84EE-C64C4FDEC536}"/>
              </a:ext>
            </a:extLst>
          </p:cNvPr>
          <p:cNvSpPr txBox="1"/>
          <p:nvPr/>
        </p:nvSpPr>
        <p:spPr>
          <a:xfrm>
            <a:off x="1008063" y="1541128"/>
            <a:ext cx="10236670" cy="3570208"/>
          </a:xfrm>
          <a:prstGeom prst="rect">
            <a:avLst/>
          </a:prstGeom>
          <a:noFill/>
        </p:spPr>
        <p:txBody>
          <a:bodyPr wrap="square">
            <a:spAutoFit/>
          </a:bodyPr>
          <a:lstStyle/>
          <a:p>
            <a:pPr algn="just"/>
            <a:r>
              <a:rPr lang="ja-JP" altLang="ja-JP" sz="18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「中国越境</a:t>
            </a:r>
            <a:r>
              <a:rPr lang="en-US" altLang="ja-JP" sz="18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8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＊インバウンド」において地元物産の海外販売及び地方の認知度向上をお手伝い</a:t>
            </a:r>
            <a:r>
              <a:rPr lang="ja-JP" altLang="en-US"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し</a:t>
            </a:r>
            <a:r>
              <a:rPr lang="ja-JP" altLang="ja-JP" sz="18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en-US" altLang="ja-JP" sz="1800"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400" b="1" dirty="0">
                <a:solidFill>
                  <a:srgbClr val="C00000"/>
                </a:solidFill>
                <a:ea typeface="Meiryo UI" panose="020B0604030504040204" pitchFamily="50" charset="-128"/>
              </a:rPr>
              <a:t>動画により商品と体験を結びつける</a:t>
            </a:r>
            <a:r>
              <a:rPr lang="ja-JP" altLang="en-US" sz="1400" b="1" dirty="0">
                <a:solidFill>
                  <a:srgbClr val="C00000"/>
                </a:solidFill>
                <a:ea typeface="Meiryo UI" panose="020B0604030504040204" pitchFamily="50" charset="-128"/>
              </a:rPr>
              <a:t>　</a:t>
            </a:r>
            <a:r>
              <a:rPr lang="ja-JP" altLang="ja-JP" sz="1400" b="1" dirty="0">
                <a:solidFill>
                  <a:srgbClr val="C00000"/>
                </a:solidFill>
                <a:ea typeface="Meiryo UI" panose="020B0604030504040204" pitchFamily="50" charset="-128"/>
              </a:rPr>
              <a:t>例：酒蔵での製造工程、それに携わる人、そこでしか味わえない試飲の様子を見せる。</a:t>
            </a:r>
          </a:p>
          <a:p>
            <a:r>
              <a:rPr lang="ja-JP" altLang="ja-JP" sz="1400" b="1" dirty="0">
                <a:solidFill>
                  <a:srgbClr val="C00000"/>
                </a:solidFill>
                <a:ea typeface="Meiryo UI" panose="020B0604030504040204" pitchFamily="50" charset="-128"/>
              </a:rPr>
              <a:t>→酒蔵見学試飲体験</a:t>
            </a:r>
            <a:r>
              <a:rPr lang="ja-JP" altLang="en-US" sz="1400" b="1" dirty="0">
                <a:solidFill>
                  <a:srgbClr val="C00000"/>
                </a:solidFill>
                <a:ea typeface="Meiryo UI" panose="020B0604030504040204" pitchFamily="50" charset="-128"/>
              </a:rPr>
              <a:t>　</a:t>
            </a:r>
            <a:r>
              <a:rPr lang="ja-JP" altLang="ja-JP" sz="1400" b="1" dirty="0">
                <a:solidFill>
                  <a:srgbClr val="C00000"/>
                </a:solidFill>
                <a:ea typeface="Meiryo UI" panose="020B0604030504040204" pitchFamily="50" charset="-128"/>
              </a:rPr>
              <a:t>農園で瑞々しいフルーツを捥いで食べる様子</a:t>
            </a:r>
          </a:p>
          <a:p>
            <a:r>
              <a:rPr lang="ja-JP" altLang="ja-JP" sz="1400" b="1" dirty="0">
                <a:solidFill>
                  <a:srgbClr val="C00000"/>
                </a:solidFill>
                <a:ea typeface="Meiryo UI" panose="020B0604030504040204" pitchFamily="50" charset="-128"/>
              </a:rPr>
              <a:t>→みかん狩りなどの体験</a:t>
            </a:r>
            <a:r>
              <a:rPr lang="ja-JP" altLang="en-US" sz="1400" b="1" dirty="0">
                <a:solidFill>
                  <a:srgbClr val="C00000"/>
                </a:solidFill>
                <a:ea typeface="Meiryo UI" panose="020B0604030504040204" pitchFamily="50" charset="-128"/>
              </a:rPr>
              <a:t>　</a:t>
            </a:r>
            <a:r>
              <a:rPr lang="ja-JP" altLang="ja-JP" sz="1400" b="1" dirty="0">
                <a:solidFill>
                  <a:srgbClr val="C00000"/>
                </a:solidFill>
                <a:ea typeface="Meiryo UI" panose="020B0604030504040204" pitchFamily="50" charset="-128"/>
              </a:rPr>
              <a:t>デコポン、不知火ゼリー</a:t>
            </a:r>
          </a:p>
          <a:p>
            <a:endParaRPr lang="ja-JP" altLang="ja-JP" sz="18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15570" algn="just"/>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「越境</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＊インバウンド」とは、コロナ禍においてインバウンド市場が見込めない地元</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の商材を越境</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にて販売し、地元の経済力を上げると同時に、地元の「コンテンツ」を</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SNS</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にてアップロード・拡散するサービスです。</a:t>
            </a:r>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1557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15570" algn="just"/>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越境</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で購入いただいた方に新型コロナウイルス感染症縮小後に地元に来ていただく、</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または地元に招待する仕掛けも付与することで、地方の認知度向上だけでなく、コロ</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ナ後を踏まえたインバウンドによる地元経済の向上を目指します。</a:t>
            </a:r>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15570" algn="just"/>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15570" algn="just"/>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例えば、地元の日本酒を売り出すために、酒蔵などを動画で紹介し、商品を販売します。そして、購入していただいた方には、お礼のメッセージだけではなく、その</a:t>
            </a:r>
            <a:r>
              <a:rPr lang="ja-JP" altLang="ja-JP" sz="1400" kern="100" dirty="0">
                <a:solidFill>
                  <a:srgbClr val="000000"/>
                </a:solidFill>
                <a:effectLst/>
                <a:latin typeface="Meiryo UI" panose="020B0604030504040204" pitchFamily="50" charset="-128"/>
                <a:ea typeface="Meiryo UI" panose="020B0604030504040204" pitchFamily="50" charset="-128"/>
                <a:cs typeface="Segoe UI Symbol" panose="020B0502040204020203" pitchFamily="34" charset="0"/>
              </a:rPr>
              <a:t>酒蔵にお</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ける特別な体験ができる招待状をお送りし、購入者の方が地元に来訪したくなる仕組みを作ります。加えて、その体験の様子も中国の</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SNS</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や弊社の中国版</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tiktok(douyin)</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400" kern="100" dirty="0">
                <a:solidFill>
                  <a:srgbClr val="000000"/>
                </a:solidFill>
                <a:effectLst/>
                <a:latin typeface="Meiryo UI" panose="020B0604030504040204" pitchFamily="50" charset="-128"/>
                <a:ea typeface="Meiryo UI" panose="020B0604030504040204" pitchFamily="50" charset="-128"/>
                <a:cs typeface="游ゴシック" panose="020B0400000000000000" pitchFamily="50" charset="-128"/>
              </a:rPr>
              <a:t>アカウントで発信し、認知度を高める施策を</a:t>
            </a:r>
            <a:r>
              <a:rPr lang="ja-JP"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打ちます。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2692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1988349" y="102033"/>
            <a:ext cx="9520158" cy="1049235"/>
          </a:xfrm>
        </p:spPr>
        <p:txBody>
          <a:bodyPr/>
          <a:lstStyle/>
          <a:p>
            <a:r>
              <a:rPr lang="ja-JP" altLang="en-US" sz="2800" dirty="0">
                <a:latin typeface="Meiryo UI" panose="020B0604030504040204" pitchFamily="50" charset="-128"/>
                <a:ea typeface="Meiryo UI" panose="020B0604030504040204" pitchFamily="50" charset="-128"/>
              </a:rPr>
              <a:t>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　＊　インバウンド　とは？　２</a:t>
            </a:r>
            <a:endParaRPr lang="en-US" altLang="ja-JP" sz="28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2BAEF8E7-6BC0-40D1-8807-87EF38EFA182}"/>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B42E47C-36D4-472E-8037-160870985214}"/>
              </a:ext>
            </a:extLst>
          </p:cNvPr>
          <p:cNvSpPr txBox="1"/>
          <p:nvPr/>
        </p:nvSpPr>
        <p:spPr>
          <a:xfrm>
            <a:off x="1008064" y="1614183"/>
            <a:ext cx="10021444" cy="2800767"/>
          </a:xfrm>
          <a:prstGeom prst="rect">
            <a:avLst/>
          </a:prstGeom>
          <a:noFill/>
        </p:spPr>
        <p:txBody>
          <a:bodyPr wrap="square">
            <a:spAutoFit/>
          </a:bodyPr>
          <a:lstStyle/>
          <a:p>
            <a:r>
              <a:rPr lang="ja-JP" altLang="en-US" b="1" dirty="0">
                <a:solidFill>
                  <a:schemeClr val="tx1">
                    <a:lumMod val="95000"/>
                    <a:lumOff val="5000"/>
                  </a:schemeClr>
                </a:solidFill>
                <a:ea typeface="Meiryo UI" panose="020B0604030504040204" pitchFamily="50" charset="-128"/>
              </a:rPr>
              <a:t>アフターコロナを見据えたインバウンド施策として、バーチャルツアー制作・実施をお手伝いします。</a:t>
            </a:r>
            <a:endParaRPr lang="en-US" altLang="ja-JP" b="1" dirty="0">
              <a:solidFill>
                <a:schemeClr val="tx1">
                  <a:lumMod val="95000"/>
                  <a:lumOff val="5000"/>
                </a:schemeClr>
              </a:solidFill>
              <a:ea typeface="Meiryo UI" panose="020B0604030504040204" pitchFamily="50" charset="-128"/>
            </a:endParaRPr>
          </a:p>
          <a:p>
            <a:endParaRPr lang="en-US" altLang="ja-JP" sz="1400" b="1" dirty="0">
              <a:solidFill>
                <a:srgbClr val="C00000"/>
              </a:solidFill>
              <a:ea typeface="Meiryo UI" panose="020B0604030504040204" pitchFamily="50" charset="-128"/>
            </a:endParaRPr>
          </a:p>
          <a:p>
            <a:endParaRPr lang="en-US" altLang="ja-JP" sz="1400" b="1" dirty="0">
              <a:solidFill>
                <a:srgbClr val="C00000"/>
              </a:solidFill>
              <a:ea typeface="Meiryo UI" panose="020B0604030504040204" pitchFamily="50" charset="-128"/>
            </a:endParaRPr>
          </a:p>
          <a:p>
            <a:r>
              <a:rPr lang="ja-JP" altLang="en-US" sz="1400" b="1" dirty="0">
                <a:solidFill>
                  <a:srgbClr val="C00000"/>
                </a:solidFill>
                <a:ea typeface="Meiryo UI" panose="020B0604030504040204" pitchFamily="50" charset="-128"/>
              </a:rPr>
              <a:t>中国人の特徴として、</a:t>
            </a:r>
            <a:r>
              <a:rPr lang="ja-JP" altLang="ja-JP" sz="1400" b="1" dirty="0">
                <a:solidFill>
                  <a:srgbClr val="C00000"/>
                </a:solidFill>
                <a:ea typeface="Meiryo UI" panose="020B0604030504040204" pitchFamily="50" charset="-128"/>
              </a:rPr>
              <a:t>中国人は情に厚</a:t>
            </a:r>
            <a:r>
              <a:rPr lang="ja-JP" altLang="en-US" sz="1400" b="1" dirty="0">
                <a:solidFill>
                  <a:srgbClr val="C00000"/>
                </a:solidFill>
                <a:ea typeface="Meiryo UI" panose="020B0604030504040204" pitchFamily="50" charset="-128"/>
              </a:rPr>
              <a:t>く</a:t>
            </a:r>
            <a:r>
              <a:rPr lang="ja-JP" altLang="ja-JP" sz="1400" b="1" dirty="0">
                <a:solidFill>
                  <a:srgbClr val="C00000"/>
                </a:solidFill>
                <a:ea typeface="Meiryo UI" panose="020B0604030504040204" pitchFamily="50" charset="-128"/>
              </a:rPr>
              <a:t>関係性を重んじる</a:t>
            </a:r>
            <a:r>
              <a:rPr lang="ja-JP" altLang="en-US" sz="1400" b="1" dirty="0">
                <a:solidFill>
                  <a:srgbClr val="C00000"/>
                </a:solidFill>
                <a:ea typeface="Meiryo UI" panose="020B0604030504040204" pitchFamily="50" charset="-128"/>
              </a:rPr>
              <a:t>傾向が強くあります。</a:t>
            </a:r>
            <a:endParaRPr lang="ja-JP" altLang="ja-JP" sz="1400" b="1" dirty="0">
              <a:solidFill>
                <a:srgbClr val="C00000"/>
              </a:solidFill>
              <a:ea typeface="Meiryo UI" panose="020B0604030504040204" pitchFamily="50" charset="-128"/>
            </a:endParaRPr>
          </a:p>
          <a:p>
            <a:r>
              <a:rPr lang="ja-JP" altLang="ja-JP" sz="1400" b="1" dirty="0">
                <a:solidFill>
                  <a:srgbClr val="C00000"/>
                </a:solidFill>
                <a:ea typeface="Meiryo UI" panose="020B0604030504040204" pitchFamily="50" charset="-128"/>
              </a:rPr>
              <a:t>人の顔が見えるプロモーション</a:t>
            </a:r>
            <a:r>
              <a:rPr lang="ja-JP" altLang="en-US" sz="1400" b="1" dirty="0">
                <a:solidFill>
                  <a:srgbClr val="C00000"/>
                </a:solidFill>
                <a:ea typeface="Meiryo UI" panose="020B0604030504040204" pitchFamily="50" charset="-128"/>
              </a:rPr>
              <a:t>により</a:t>
            </a:r>
            <a:r>
              <a:rPr lang="ja-JP" altLang="ja-JP" sz="1400" b="1" dirty="0">
                <a:solidFill>
                  <a:srgbClr val="C00000"/>
                </a:solidFill>
                <a:ea typeface="Meiryo UI" panose="020B0604030504040204" pitchFamily="50" charset="-128"/>
              </a:rPr>
              <a:t>優位性を強調</a:t>
            </a:r>
            <a:r>
              <a:rPr lang="ja-JP" altLang="en-US" sz="1400" b="1" dirty="0">
                <a:solidFill>
                  <a:srgbClr val="C00000"/>
                </a:solidFill>
                <a:ea typeface="Meiryo UI" panose="020B0604030504040204" pitchFamily="50" charset="-128"/>
              </a:rPr>
              <a:t>し、</a:t>
            </a:r>
            <a:r>
              <a:rPr lang="ja-JP" altLang="ja-JP" sz="1400" b="1" dirty="0">
                <a:solidFill>
                  <a:srgbClr val="C00000"/>
                </a:solidFill>
                <a:ea typeface="Meiryo UI" panose="020B0604030504040204" pitchFamily="50" charset="-128"/>
              </a:rPr>
              <a:t>単に商品や場所を</a:t>
            </a:r>
            <a:r>
              <a:rPr lang="en-US" altLang="ja-JP" sz="1400" b="1" dirty="0">
                <a:solidFill>
                  <a:srgbClr val="C00000"/>
                </a:solidFill>
                <a:ea typeface="Meiryo UI" panose="020B0604030504040204" pitchFamily="50" charset="-128"/>
              </a:rPr>
              <a:t>PR</a:t>
            </a:r>
            <a:r>
              <a:rPr lang="ja-JP" altLang="ja-JP" sz="1400" b="1" dirty="0">
                <a:solidFill>
                  <a:srgbClr val="C00000"/>
                </a:solidFill>
                <a:ea typeface="Meiryo UI" panose="020B0604030504040204" pitchFamily="50" charset="-128"/>
              </a:rPr>
              <a:t>するのではなく人の顔を見せ親しみが湧くようにする</a:t>
            </a:r>
          </a:p>
          <a:p>
            <a:r>
              <a:rPr lang="ja-JP" altLang="ja-JP" sz="1400" b="1" dirty="0">
                <a:solidFill>
                  <a:srgbClr val="C00000"/>
                </a:solidFill>
                <a:ea typeface="Meiryo UI" panose="020B0604030504040204" pitchFamily="50" charset="-128"/>
              </a:rPr>
              <a:t>例：商品開発秘話や苦労などのストーリーをメーカーに語ってもら</a:t>
            </a:r>
            <a:r>
              <a:rPr lang="ja-JP" altLang="en-US" sz="1400" b="1" dirty="0">
                <a:solidFill>
                  <a:srgbClr val="C00000"/>
                </a:solidFill>
                <a:ea typeface="Meiryo UI" panose="020B0604030504040204" pitchFamily="50" charset="-128"/>
              </a:rPr>
              <a:t>い、中国人へ生産者の情を訴え、物理的に離れていても、心で繋がる</a:t>
            </a:r>
            <a:endParaRPr lang="en-US" altLang="ja-JP" sz="1400" b="1" dirty="0">
              <a:solidFill>
                <a:srgbClr val="C00000"/>
              </a:solidFill>
              <a:ea typeface="Meiryo UI" panose="020B0604030504040204" pitchFamily="50" charset="-128"/>
            </a:endParaRPr>
          </a:p>
          <a:p>
            <a:r>
              <a:rPr lang="ja-JP" altLang="en-US" sz="1400" b="1" dirty="0">
                <a:solidFill>
                  <a:srgbClr val="C00000"/>
                </a:solidFill>
                <a:ea typeface="Meiryo UI" panose="020B0604030504040204" pitchFamily="50" charset="-128"/>
              </a:rPr>
              <a:t>　　　ような動画によるツアーを実施</a:t>
            </a:r>
            <a:endParaRPr lang="en-US" altLang="ja-JP" sz="1400" b="1" dirty="0">
              <a:solidFill>
                <a:srgbClr val="C00000"/>
              </a:solidFill>
              <a:ea typeface="Meiryo UI" panose="020B0604030504040204" pitchFamily="50" charset="-128"/>
            </a:endParaRPr>
          </a:p>
          <a:p>
            <a:endParaRPr lang="en-US" altLang="ja-JP"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400" dirty="0">
                <a:solidFill>
                  <a:srgbClr val="000000"/>
                </a:solidFill>
                <a:effectLst/>
                <a:latin typeface="Meiryo UI" panose="020B0604030504040204" pitchFamily="50" charset="-128"/>
                <a:ea typeface="Meiryo UI" panose="020B0604030504040204" pitchFamily="50" charset="-128"/>
                <a:cs typeface="Segoe UI Symbol" panose="020B0502040204020203" pitchFamily="34" charset="0"/>
              </a:rPr>
              <a:t>主に</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douyin</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の越境</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及び</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red</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のプラットフォームを使用します。しかし、企業様単体でこういったサービスに商品登録を行った場合ですと、越境</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が失敗するケースが多くあります。その理由の一つとして、越境</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を行う上での基盤づくり「情報拡散・口コミ・ブランディング」がおろそかになってしまうことがあげられます。そこで当社では、お客様に対しブランディング及び情報拡散の重要性を丁寧に説明し、株式会社日本リサーチセンターの調査結果やマーケティングデータも活用した越境</a:t>
            </a:r>
            <a:r>
              <a:rPr lang="en-US"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EC</a:t>
            </a:r>
            <a:r>
              <a:rPr lang="ja-JP" altLang="ja-JP" sz="14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支援を実施しております</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061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是非、今後ともお手伝いお付き合いできると幸いでございます。…"/>
          <p:cNvSpPr txBox="1"/>
          <p:nvPr/>
        </p:nvSpPr>
        <p:spPr>
          <a:xfrm>
            <a:off x="1718486" y="2507034"/>
            <a:ext cx="8637626" cy="348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700">
                <a:solidFill>
                  <a:srgbClr val="000000"/>
                </a:solidFill>
              </a:defRPr>
            </a:pPr>
            <a:r>
              <a:rPr sz="2267" dirty="0"/>
              <a:t>是非、今後ともお手伝いお付き合いできると幸いでございます。</a:t>
            </a:r>
          </a:p>
        </p:txBody>
      </p:sp>
      <p:pic>
        <p:nvPicPr>
          <p:cNvPr id="478" name="Google Shape;139;p13" descr="Google Shape;139;p13"/>
          <p:cNvPicPr>
            <a:picLocks noChangeAspect="1"/>
          </p:cNvPicPr>
          <p:nvPr/>
        </p:nvPicPr>
        <p:blipFill>
          <a:blip r:embed="rId2"/>
          <a:stretch>
            <a:fillRect/>
          </a:stretch>
        </p:blipFill>
        <p:spPr>
          <a:xfrm>
            <a:off x="4876799" y="4553811"/>
            <a:ext cx="2438403" cy="1689104"/>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19E5DF-FB0B-4425-81E3-ED0ADE797689}"/>
              </a:ext>
            </a:extLst>
          </p:cNvPr>
          <p:cNvSpPr>
            <a:spLocks noGrp="1"/>
          </p:cNvSpPr>
          <p:nvPr>
            <p:ph type="title"/>
          </p:nvPr>
        </p:nvSpPr>
        <p:spPr>
          <a:xfrm>
            <a:off x="4330150" y="2339698"/>
            <a:ext cx="4078357" cy="1325563"/>
          </a:xfrm>
        </p:spPr>
        <p:txBody>
          <a:bodyPr/>
          <a:lstStyle/>
          <a:p>
            <a:r>
              <a:rPr lang="ja-JP" altLang="en-US" dirty="0">
                <a:latin typeface="Meiryo UI" panose="020B0604030504040204" pitchFamily="50" charset="-128"/>
                <a:ea typeface="Meiryo UI" panose="020B0604030504040204" pitchFamily="50" charset="-128"/>
              </a:rPr>
              <a:t>１．会社紹介</a:t>
            </a:r>
          </a:p>
        </p:txBody>
      </p:sp>
    </p:spTree>
    <p:extLst>
      <p:ext uri="{BB962C8B-B14F-4D97-AF65-F5344CB8AC3E}">
        <p14:creationId xmlns:p14="http://schemas.microsoft.com/office/powerpoint/2010/main" val="357723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1988349" y="102033"/>
            <a:ext cx="9520158" cy="1049235"/>
          </a:xfrm>
        </p:spPr>
        <p:txBody>
          <a:bodyPr/>
          <a:lstStyle/>
          <a:p>
            <a:r>
              <a:rPr lang="ja-JP" altLang="en-US" sz="2800" dirty="0">
                <a:latin typeface="Meiryo UI" panose="020B0604030504040204" pitchFamily="50" charset="-128"/>
                <a:ea typeface="Meiryo UI" panose="020B0604030504040204" pitchFamily="50" charset="-128"/>
              </a:rPr>
              <a:t>クレソン株式会社紹介</a:t>
            </a:r>
            <a:endParaRPr lang="en-US" altLang="ja-JP" sz="2800"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2BAEF8E7-6BC0-40D1-8807-87EF38EFA182}"/>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86E8FD5-F457-4FF8-99FF-666AD478BE4E}"/>
              </a:ext>
            </a:extLst>
          </p:cNvPr>
          <p:cNvSpPr txBox="1"/>
          <p:nvPr/>
        </p:nvSpPr>
        <p:spPr>
          <a:xfrm>
            <a:off x="1146314" y="859680"/>
            <a:ext cx="10853530" cy="5693866"/>
          </a:xfrm>
          <a:prstGeom prst="rect">
            <a:avLst/>
          </a:prstGeom>
          <a:noFill/>
        </p:spPr>
        <p:txBody>
          <a:bodyPr wrap="square">
            <a:spAutoFit/>
          </a:bodyPr>
          <a:lstStyle/>
          <a:p>
            <a:r>
              <a:rPr lang="ja-JP" altLang="en-US" sz="1200" b="1" dirty="0"/>
              <a:t>創立	2015年10月2日</a:t>
            </a:r>
            <a:endParaRPr lang="en-US" altLang="ja-JP" sz="1200" b="1" dirty="0"/>
          </a:p>
          <a:p>
            <a:endParaRPr lang="en-US" altLang="ja-JP" sz="1200" b="1" dirty="0"/>
          </a:p>
          <a:p>
            <a:r>
              <a:rPr lang="ja-JP" altLang="en-US" sz="1200" b="1" dirty="0"/>
              <a:t>ミッション：</a:t>
            </a:r>
            <a:endParaRPr lang="en-US" altLang="ja-JP" sz="1200" b="1" dirty="0"/>
          </a:p>
          <a:p>
            <a:r>
              <a:rPr lang="en-US" altLang="ja-JP" sz="1400" b="1" dirty="0"/>
              <a:t>「</a:t>
            </a:r>
            <a:r>
              <a:rPr lang="en-US" altLang="ja-JP" sz="1400" b="1" dirty="0" err="1"/>
              <a:t>日本と世界をさらに近づける</a:t>
            </a:r>
            <a:r>
              <a:rPr lang="en-US" altLang="ja-JP" sz="1400" b="1" dirty="0"/>
              <a:t>」</a:t>
            </a:r>
          </a:p>
          <a:p>
            <a:r>
              <a:rPr lang="en-US" altLang="ja-JP" sz="1200" dirty="0"/>
              <a:t>1.訪日外国人を集客することによりお客様の事業の持続的発展に貢献する</a:t>
            </a:r>
          </a:p>
          <a:p>
            <a:r>
              <a:rPr lang="en-US" altLang="ja-JP" sz="1200" dirty="0"/>
              <a:t>2.インバウンド事業及びアウトバンド事業により、海外にいる外国人に日本の本質的な良さを</a:t>
            </a:r>
            <a:r>
              <a:rPr lang="ja-JP" altLang="en-US" sz="1200" dirty="0"/>
              <a:t>理解を深める</a:t>
            </a:r>
            <a:endParaRPr lang="en-US" altLang="ja-JP" sz="1200" dirty="0"/>
          </a:p>
          <a:p>
            <a:r>
              <a:rPr lang="en-US" altLang="ja-JP" sz="1200" dirty="0"/>
              <a:t>3.都市・地方にある有益な資産を発掘し、日本文化</a:t>
            </a:r>
            <a:r>
              <a:rPr lang="ja-JP" altLang="en-US" sz="1200" dirty="0"/>
              <a:t>の良さ</a:t>
            </a:r>
            <a:r>
              <a:rPr lang="en-US" altLang="ja-JP" sz="1200" dirty="0" err="1"/>
              <a:t>を再認識し</a:t>
            </a:r>
            <a:r>
              <a:rPr lang="ja-JP" altLang="en-US" sz="1200" dirty="0"/>
              <a:t>のほほん人が再び</a:t>
            </a:r>
            <a:r>
              <a:rPr lang="en-US" altLang="ja-JP" sz="1200" dirty="0" err="1"/>
              <a:t>自信を深める</a:t>
            </a:r>
            <a:r>
              <a:rPr lang="ja-JP" altLang="en-US" sz="1200" dirty="0"/>
              <a:t>ための</a:t>
            </a:r>
            <a:r>
              <a:rPr lang="en-US" altLang="ja-JP" sz="1200" dirty="0" err="1"/>
              <a:t>貢献をする</a:t>
            </a:r>
            <a:endParaRPr lang="en-US" altLang="ja-JP" sz="1200" dirty="0"/>
          </a:p>
          <a:p>
            <a:r>
              <a:rPr lang="en-US" altLang="ja-JP" sz="1200" dirty="0"/>
              <a:t>4.地方へも外国人を誘致し、アウトバンドとインバウンド事業を組み合わせた集客を増やすことにより経済的発展を促し地域創生と地域活性化を実現する</a:t>
            </a:r>
          </a:p>
          <a:p>
            <a:r>
              <a:rPr lang="en-US" altLang="ja-JP" sz="1200" dirty="0"/>
              <a:t>5.日本人と外国人が自然とコミュニケーションがとれる場を作り、文化の相互理解を図る</a:t>
            </a:r>
          </a:p>
          <a:p>
            <a:endParaRPr lang="en-US" altLang="ja-JP" sz="1200" b="1" dirty="0"/>
          </a:p>
          <a:p>
            <a:endParaRPr lang="ja-JP" altLang="en-US" sz="1200" dirty="0"/>
          </a:p>
          <a:p>
            <a:r>
              <a:rPr lang="ja-JP" altLang="en-US" sz="1600" b="1" dirty="0"/>
              <a:t>事業概要　　インバウンド事業　及び　アウトバンド事業のサービス提供	</a:t>
            </a:r>
            <a:endParaRPr lang="en-US" altLang="ja-JP" sz="1600" b="1" dirty="0"/>
          </a:p>
          <a:p>
            <a:endParaRPr lang="ja-JP" altLang="en-US" sz="1200" dirty="0"/>
          </a:p>
          <a:p>
            <a:r>
              <a:rPr lang="ja-JP" altLang="en-US" sz="1200" b="1" dirty="0"/>
              <a:t>訪日外国人をターゲットとした集客コンサルティング：</a:t>
            </a:r>
          </a:p>
          <a:p>
            <a:r>
              <a:rPr lang="ja-JP" altLang="en-US" sz="1200" dirty="0"/>
              <a:t>・新事業の企画立案</a:t>
            </a:r>
          </a:p>
          <a:p>
            <a:r>
              <a:rPr lang="ja-JP" altLang="en-US" sz="1200" dirty="0"/>
              <a:t>・インバウンド・マーケティング戦略立案</a:t>
            </a:r>
          </a:p>
          <a:p>
            <a:r>
              <a:rPr lang="ja-JP" altLang="en-US" sz="1200" dirty="0"/>
              <a:t>・現状分析/市場分析/ほか</a:t>
            </a:r>
            <a:endParaRPr lang="en-US" altLang="ja-JP" sz="1200" dirty="0"/>
          </a:p>
          <a:p>
            <a:endParaRPr lang="ja-JP" altLang="en-US" sz="1200" dirty="0"/>
          </a:p>
          <a:p>
            <a:r>
              <a:rPr lang="ja-JP" altLang="en-US" sz="1200" b="1" dirty="0"/>
              <a:t>モテナス日本：</a:t>
            </a:r>
          </a:p>
          <a:p>
            <a:r>
              <a:rPr lang="ja-JP" altLang="en-US" sz="1200" dirty="0"/>
              <a:t>・接待サービスの企画・開発・運営</a:t>
            </a:r>
          </a:p>
          <a:p>
            <a:r>
              <a:rPr lang="ja-JP" altLang="en-US" sz="1200" dirty="0"/>
              <a:t>・外国人接待向け情報コンテンツの発信</a:t>
            </a:r>
          </a:p>
          <a:p>
            <a:r>
              <a:rPr lang="ja-JP" altLang="en-US" sz="1200" dirty="0"/>
              <a:t>（</a:t>
            </a:r>
            <a:r>
              <a:rPr lang="ja-JP" altLang="en-US" sz="1200" dirty="0">
                <a:hlinkClick r:id="rId2"/>
              </a:rPr>
              <a:t>https://www.motenas-japan.jp</a:t>
            </a:r>
            <a:r>
              <a:rPr lang="ja-JP" altLang="en-US" sz="1200" dirty="0"/>
              <a:t>）</a:t>
            </a:r>
            <a:endParaRPr lang="en-US" altLang="ja-JP" sz="1200" dirty="0"/>
          </a:p>
          <a:p>
            <a:endParaRPr lang="ja-JP" altLang="en-US" sz="1200" dirty="0"/>
          </a:p>
          <a:p>
            <a:r>
              <a:rPr lang="ja-JP" altLang="en-US" sz="1200" b="1" dirty="0"/>
              <a:t>越境EC：</a:t>
            </a:r>
          </a:p>
          <a:p>
            <a:r>
              <a:rPr lang="ja-JP" altLang="en-US" sz="1200" dirty="0"/>
              <a:t>・中国版tiktok(douyin)を活用したプロモーション動画制作と運用代行</a:t>
            </a:r>
          </a:p>
          <a:p>
            <a:r>
              <a:rPr lang="ja-JP" altLang="en-US" sz="1200" dirty="0"/>
              <a:t>・中国版tiktok(douyin)を活用したライブコマース運用代行</a:t>
            </a:r>
            <a:endParaRPr lang="en-US" altLang="ja-JP" sz="1200" dirty="0"/>
          </a:p>
          <a:p>
            <a:endParaRPr lang="ja-JP" altLang="en-US" sz="1200" dirty="0"/>
          </a:p>
          <a:p>
            <a:r>
              <a:rPr lang="ja-JP" altLang="en-US" sz="1200" b="1" dirty="0"/>
              <a:t>中国語動画制作及び編集：</a:t>
            </a:r>
          </a:p>
          <a:p>
            <a:r>
              <a:rPr lang="ja-JP" altLang="en-US" sz="1200" dirty="0"/>
              <a:t>・中国語動画編集　youtube等にある既存動画を中国版tiktok(douyin)及びred向けに編集</a:t>
            </a:r>
          </a:p>
          <a:p>
            <a:r>
              <a:rPr lang="ja-JP" altLang="en-US" sz="1200" dirty="0"/>
              <a:t>・中国語動画制作　中国版tiktok(douyin)及びred向けに動画制作」</a:t>
            </a:r>
          </a:p>
        </p:txBody>
      </p:sp>
    </p:spTree>
    <p:extLst>
      <p:ext uri="{BB962C8B-B14F-4D97-AF65-F5344CB8AC3E}">
        <p14:creationId xmlns:p14="http://schemas.microsoft.com/office/powerpoint/2010/main" val="28292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19E5DF-FB0B-4425-81E3-ED0ADE797689}"/>
              </a:ext>
            </a:extLst>
          </p:cNvPr>
          <p:cNvSpPr>
            <a:spLocks noGrp="1"/>
          </p:cNvSpPr>
          <p:nvPr>
            <p:ph type="title"/>
          </p:nvPr>
        </p:nvSpPr>
        <p:spPr>
          <a:xfrm>
            <a:off x="1793359" y="2213803"/>
            <a:ext cx="9948068" cy="1325563"/>
          </a:xfrm>
        </p:spPr>
        <p:txBody>
          <a:bodyPr>
            <a:normAutofit/>
          </a:bodyPr>
          <a:lstStyle/>
          <a:p>
            <a:r>
              <a:rPr lang="ja-JP" altLang="en-US" dirty="0">
                <a:latin typeface="Meiryo UI" panose="020B0604030504040204" pitchFamily="50" charset="-128"/>
                <a:ea typeface="Meiryo UI" panose="020B0604030504040204" pitchFamily="50" charset="-128"/>
              </a:rPr>
              <a:t>２．中国</a:t>
            </a:r>
            <a:r>
              <a:rPr lang="ja-JP" altLang="en-US" sz="4400" i="0" u="none" strike="noStrike" cap="none" dirty="0">
                <a:latin typeface="Meiryo UI" panose="020B0604030504040204" pitchFamily="50" charset="-128"/>
                <a:ea typeface="Meiryo UI" panose="020B0604030504040204" pitchFamily="50" charset="-128"/>
                <a:sym typeface="Arial"/>
              </a:rPr>
              <a:t>越境</a:t>
            </a:r>
            <a:r>
              <a:rPr lang="en-US" altLang="ja-JP" sz="4400" i="0" u="none" strike="noStrike" cap="none" dirty="0">
                <a:latin typeface="Meiryo UI" panose="020B0604030504040204" pitchFamily="50" charset="-128"/>
                <a:ea typeface="Meiryo UI" panose="020B0604030504040204" pitchFamily="50" charset="-128"/>
                <a:sym typeface="Arial"/>
              </a:rPr>
              <a:t>EC</a:t>
            </a:r>
            <a:r>
              <a:rPr lang="ja-JP" altLang="en-US" sz="4400" i="0" u="none" strike="noStrike" cap="none" dirty="0">
                <a:latin typeface="Meiryo UI" panose="020B0604030504040204" pitchFamily="50" charset="-128"/>
                <a:ea typeface="Meiryo UI" panose="020B0604030504040204" pitchFamily="50" charset="-128"/>
                <a:sym typeface="Arial"/>
              </a:rPr>
              <a:t>市場とライブコマース市場</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043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1988349" y="102033"/>
            <a:ext cx="9520158" cy="1049235"/>
          </a:xfrm>
        </p:spPr>
        <p:txBody>
          <a:bodyPr/>
          <a:lstStyle/>
          <a:p>
            <a:r>
              <a:rPr lang="ja-JP" altLang="en-US" sz="2800" dirty="0">
                <a:latin typeface="Meiryo UI" panose="020B0604030504040204" pitchFamily="50" charset="-128"/>
                <a:ea typeface="Meiryo UI" panose="020B0604030504040204" pitchFamily="50" charset="-128"/>
              </a:rPr>
              <a:t>中国越境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の市場規模・成長率変遷</a:t>
            </a:r>
            <a:endParaRPr lang="en-US" altLang="ja-JP" sz="2800" dirty="0">
              <a:latin typeface="Meiryo UI" panose="020B0604030504040204" pitchFamily="50" charset="-128"/>
              <a:ea typeface="Meiryo UI" panose="020B0604030504040204" pitchFamily="50" charset="-128"/>
            </a:endParaRPr>
          </a:p>
        </p:txBody>
      </p:sp>
      <p:graphicFrame>
        <p:nvGraphicFramePr>
          <p:cNvPr id="46" name="グラフ 45">
            <a:extLst>
              <a:ext uri="{FF2B5EF4-FFF2-40B4-BE49-F238E27FC236}">
                <a16:creationId xmlns:a16="http://schemas.microsoft.com/office/drawing/2014/main" id="{29CB3C89-D077-42F1-A325-DC60EB7BEDF7}"/>
              </a:ext>
            </a:extLst>
          </p:cNvPr>
          <p:cNvGraphicFramePr>
            <a:graphicFrameLocks/>
          </p:cNvGraphicFramePr>
          <p:nvPr/>
        </p:nvGraphicFramePr>
        <p:xfrm>
          <a:off x="5397443" y="1594884"/>
          <a:ext cx="6080895" cy="4569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表 6">
            <a:extLst>
              <a:ext uri="{FF2B5EF4-FFF2-40B4-BE49-F238E27FC236}">
                <a16:creationId xmlns:a16="http://schemas.microsoft.com/office/drawing/2014/main" id="{3138FAAF-23EC-46C8-8339-F57091861A57}"/>
              </a:ext>
            </a:extLst>
          </p:cNvPr>
          <p:cNvGraphicFramePr>
            <a:graphicFrameLocks noGrp="1"/>
          </p:cNvGraphicFramePr>
          <p:nvPr/>
        </p:nvGraphicFramePr>
        <p:xfrm>
          <a:off x="470550" y="2608521"/>
          <a:ext cx="4335363" cy="2962940"/>
        </p:xfrm>
        <a:graphic>
          <a:graphicData uri="http://schemas.openxmlformats.org/drawingml/2006/table">
            <a:tbl>
              <a:tblPr firstRow="1" bandRow="1">
                <a:tableStyleId>{5DA37D80-6434-44D0-A028-1B22A696006F}</a:tableStyleId>
              </a:tblPr>
              <a:tblGrid>
                <a:gridCol w="1311395">
                  <a:extLst>
                    <a:ext uri="{9D8B030D-6E8A-4147-A177-3AD203B41FA5}">
                      <a16:colId xmlns:a16="http://schemas.microsoft.com/office/drawing/2014/main" val="3860182977"/>
                    </a:ext>
                  </a:extLst>
                </a:gridCol>
                <a:gridCol w="3023968">
                  <a:extLst>
                    <a:ext uri="{9D8B030D-6E8A-4147-A177-3AD203B41FA5}">
                      <a16:colId xmlns:a16="http://schemas.microsoft.com/office/drawing/2014/main" val="2708687274"/>
                    </a:ext>
                  </a:extLst>
                </a:gridCol>
              </a:tblGrid>
              <a:tr h="494690">
                <a:tc>
                  <a:txBody>
                    <a:bodyPr/>
                    <a:lstStyle/>
                    <a:p>
                      <a:pPr algn="ctr"/>
                      <a:r>
                        <a:rPr kumimoji="1" lang="ja-JP" altLang="en-US" sz="2000" dirty="0">
                          <a:latin typeface="Microsoft YaHei" panose="020B0503020204020204" pitchFamily="34" charset="-122"/>
                          <a:ea typeface="Microsoft YaHei" panose="020B0503020204020204" pitchFamily="34" charset="-122"/>
                        </a:rPr>
                        <a:t>年</a:t>
                      </a:r>
                    </a:p>
                  </a:txBody>
                  <a:tcPr anchor="ctr"/>
                </a:tc>
                <a:tc>
                  <a:txBody>
                    <a:bodyPr/>
                    <a:lstStyle/>
                    <a:p>
                      <a:pPr algn="ctr"/>
                      <a:r>
                        <a:rPr kumimoji="1" lang="ja-JP" altLang="en-US" sz="2000" dirty="0">
                          <a:latin typeface="Microsoft YaHei" panose="020B0503020204020204" pitchFamily="34" charset="-122"/>
                          <a:ea typeface="Microsoft YaHei" panose="020B0503020204020204" pitchFamily="34" charset="-122"/>
                        </a:rPr>
                        <a:t>取引額</a:t>
                      </a:r>
                    </a:p>
                  </a:txBody>
                  <a:tcPr anchor="ctr"/>
                </a:tc>
                <a:extLst>
                  <a:ext uri="{0D108BD9-81ED-4DB2-BD59-A6C34878D82A}">
                    <a16:rowId xmlns:a16="http://schemas.microsoft.com/office/drawing/2014/main" val="3602349096"/>
                  </a:ext>
                </a:extLst>
              </a:tr>
              <a:tr h="822750">
                <a:tc>
                  <a:txBody>
                    <a:bodyPr/>
                    <a:lstStyle/>
                    <a:p>
                      <a:pPr algn="ctr"/>
                      <a:r>
                        <a:rPr kumimoji="1" lang="en-US" altLang="ja-JP" sz="2000" dirty="0">
                          <a:latin typeface="Microsoft YaHei" panose="020B0503020204020204" pitchFamily="34" charset="-122"/>
                          <a:ea typeface="Microsoft YaHei" panose="020B0503020204020204" pitchFamily="34" charset="-122"/>
                        </a:rPr>
                        <a:t>2019</a:t>
                      </a:r>
                    </a:p>
                  </a:txBody>
                  <a:tcPr anchor="ctr"/>
                </a:tc>
                <a:tc>
                  <a:txBody>
                    <a:bodyPr/>
                    <a:lstStyle/>
                    <a:p>
                      <a:pPr algn="ctr"/>
                      <a:r>
                        <a:rPr kumimoji="1" lang="en-US" altLang="ja-JP" sz="2000" dirty="0">
                          <a:latin typeface="Microsoft YaHei" panose="020B0503020204020204" pitchFamily="34" charset="-122"/>
                          <a:ea typeface="Microsoft YaHei" panose="020B0503020204020204" pitchFamily="34" charset="-122"/>
                        </a:rPr>
                        <a:t>2.64</a:t>
                      </a:r>
                      <a:r>
                        <a:rPr kumimoji="1" lang="ja-JP" altLang="en-US" sz="2000" dirty="0">
                          <a:latin typeface="Microsoft YaHei" panose="020B0503020204020204" pitchFamily="34" charset="-122"/>
                          <a:ea typeface="Microsoft YaHei" panose="020B0503020204020204" pitchFamily="34" charset="-122"/>
                        </a:rPr>
                        <a:t>万億元</a:t>
                      </a:r>
                      <a:r>
                        <a:rPr kumimoji="1" lang="en-US" altLang="ja-JP" sz="2000" dirty="0">
                          <a:latin typeface="Microsoft YaHei" panose="020B0503020204020204" pitchFamily="34" charset="-122"/>
                          <a:ea typeface="Microsoft YaHei" panose="020B0503020204020204" pitchFamily="34" charset="-122"/>
                        </a:rPr>
                        <a:t>(45</a:t>
                      </a:r>
                      <a:r>
                        <a:rPr kumimoji="1" lang="ja-JP" altLang="en-US" sz="2000" dirty="0">
                          <a:latin typeface="Microsoft YaHei" panose="020B0503020204020204" pitchFamily="34" charset="-122"/>
                          <a:ea typeface="Microsoft YaHei" panose="020B0503020204020204" pitchFamily="34" charset="-122"/>
                        </a:rPr>
                        <a:t>兆円</a:t>
                      </a:r>
                      <a:r>
                        <a:rPr kumimoji="1" lang="en-US" altLang="ja-JP" sz="2000" dirty="0">
                          <a:latin typeface="Microsoft YaHei" panose="020B0503020204020204" pitchFamily="34" charset="-122"/>
                          <a:ea typeface="Microsoft YaHei" panose="020B0503020204020204" pitchFamily="34" charset="-122"/>
                        </a:rPr>
                        <a:t>)</a:t>
                      </a:r>
                      <a:endParaRPr kumimoji="1" lang="ja-JP" altLang="en-US" sz="200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1384713242"/>
                  </a:ext>
                </a:extLst>
              </a:tr>
              <a:tr h="822750">
                <a:tc>
                  <a:txBody>
                    <a:bodyPr/>
                    <a:lstStyle/>
                    <a:p>
                      <a:pPr algn="ctr"/>
                      <a:r>
                        <a:rPr kumimoji="1" lang="en-US" altLang="ja-JP" sz="2000" dirty="0">
                          <a:latin typeface="Microsoft YaHei" panose="020B0503020204020204" pitchFamily="34" charset="-122"/>
                          <a:ea typeface="Microsoft YaHei" panose="020B0503020204020204" pitchFamily="34" charset="-122"/>
                        </a:rPr>
                        <a:t>2020</a:t>
                      </a:r>
                      <a:endParaRPr kumimoji="1" lang="ja-JP" altLang="en-US" sz="2000" dirty="0">
                        <a:latin typeface="Microsoft YaHei" panose="020B0503020204020204" pitchFamily="34" charset="-122"/>
                        <a:ea typeface="Microsoft YaHei" panose="020B0503020204020204" pitchFamily="34" charset="-122"/>
                      </a:endParaRPr>
                    </a:p>
                  </a:txBody>
                  <a:tcPr anchor="ctr"/>
                </a:tc>
                <a:tc>
                  <a:txBody>
                    <a:bodyPr/>
                    <a:lstStyle/>
                    <a:p>
                      <a:pPr algn="ctr"/>
                      <a:r>
                        <a:rPr kumimoji="1" lang="en-US" altLang="ja-JP" sz="2000" dirty="0">
                          <a:latin typeface="Microsoft YaHei" panose="020B0503020204020204" pitchFamily="34" charset="-122"/>
                          <a:ea typeface="Microsoft YaHei" panose="020B0503020204020204" pitchFamily="34" charset="-122"/>
                        </a:rPr>
                        <a:t>3.07</a:t>
                      </a:r>
                      <a:r>
                        <a:rPr kumimoji="1" lang="ja-JP" altLang="en-US" sz="2000" dirty="0">
                          <a:latin typeface="Microsoft YaHei" panose="020B0503020204020204" pitchFamily="34" charset="-122"/>
                          <a:ea typeface="Microsoft YaHei" panose="020B0503020204020204" pitchFamily="34" charset="-122"/>
                        </a:rPr>
                        <a:t>万億元</a:t>
                      </a:r>
                      <a:r>
                        <a:rPr kumimoji="1" lang="en-US" altLang="ja-JP" sz="2000" dirty="0">
                          <a:latin typeface="Microsoft YaHei" panose="020B0503020204020204" pitchFamily="34" charset="-122"/>
                          <a:ea typeface="Microsoft YaHei" panose="020B0503020204020204" pitchFamily="34" charset="-122"/>
                        </a:rPr>
                        <a:t>(52</a:t>
                      </a:r>
                      <a:r>
                        <a:rPr kumimoji="1" lang="ja-JP" altLang="en-US" sz="2000" dirty="0">
                          <a:latin typeface="Microsoft YaHei" panose="020B0503020204020204" pitchFamily="34" charset="-122"/>
                          <a:ea typeface="Microsoft YaHei" panose="020B0503020204020204" pitchFamily="34" charset="-122"/>
                        </a:rPr>
                        <a:t>兆円</a:t>
                      </a:r>
                      <a:r>
                        <a:rPr kumimoji="1" lang="en-US" altLang="ja-JP" sz="2000" dirty="0">
                          <a:latin typeface="Microsoft YaHei" panose="020B0503020204020204" pitchFamily="34" charset="-122"/>
                          <a:ea typeface="Microsoft YaHei" panose="020B0503020204020204" pitchFamily="34" charset="-122"/>
                        </a:rPr>
                        <a:t>)</a:t>
                      </a:r>
                      <a:endParaRPr kumimoji="1" lang="ja-JP" altLang="en-US" sz="200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4257437609"/>
                  </a:ext>
                </a:extLst>
              </a:tr>
              <a:tr h="822750">
                <a:tc>
                  <a:txBody>
                    <a:bodyPr/>
                    <a:lstStyle/>
                    <a:p>
                      <a:pPr algn="ctr"/>
                      <a:r>
                        <a:rPr kumimoji="1" lang="en-US" altLang="ja-JP" sz="2000" dirty="0">
                          <a:latin typeface="Microsoft YaHei" panose="020B0503020204020204" pitchFamily="34" charset="-122"/>
                          <a:ea typeface="Microsoft YaHei" panose="020B0503020204020204" pitchFamily="34" charset="-122"/>
                        </a:rPr>
                        <a:t>2021</a:t>
                      </a:r>
                      <a:endParaRPr kumimoji="1" lang="ja-JP" altLang="en-US" sz="2000" dirty="0">
                        <a:latin typeface="Microsoft YaHei" panose="020B0503020204020204" pitchFamily="34" charset="-122"/>
                        <a:ea typeface="Microsoft YaHei" panose="020B0503020204020204" pitchFamily="34" charset="-122"/>
                      </a:endParaRPr>
                    </a:p>
                  </a:txBody>
                  <a:tcPr anchor="ctr"/>
                </a:tc>
                <a:tc>
                  <a:txBody>
                    <a:bodyPr/>
                    <a:lstStyle/>
                    <a:p>
                      <a:pPr algn="ctr"/>
                      <a:r>
                        <a:rPr kumimoji="1" lang="en-US" altLang="ja-JP" sz="2000" dirty="0">
                          <a:latin typeface="Microsoft YaHei" panose="020B0503020204020204" pitchFamily="34" charset="-122"/>
                          <a:ea typeface="Microsoft YaHei" panose="020B0503020204020204" pitchFamily="34" charset="-122"/>
                        </a:rPr>
                        <a:t>3.55</a:t>
                      </a:r>
                      <a:r>
                        <a:rPr kumimoji="1" lang="ja-JP" altLang="en-US" sz="2000" dirty="0">
                          <a:latin typeface="Microsoft YaHei" panose="020B0503020204020204" pitchFamily="34" charset="-122"/>
                          <a:ea typeface="Microsoft YaHei" panose="020B0503020204020204" pitchFamily="34" charset="-122"/>
                        </a:rPr>
                        <a:t>万億元</a:t>
                      </a:r>
                      <a:r>
                        <a:rPr kumimoji="1" lang="en-US" altLang="ja-JP" sz="2000" dirty="0">
                          <a:latin typeface="Microsoft YaHei" panose="020B0503020204020204" pitchFamily="34" charset="-122"/>
                          <a:ea typeface="Microsoft YaHei" panose="020B0503020204020204" pitchFamily="34" charset="-122"/>
                        </a:rPr>
                        <a:t>(60</a:t>
                      </a:r>
                      <a:r>
                        <a:rPr kumimoji="1" lang="ja-JP" altLang="en-US" sz="2000" dirty="0">
                          <a:latin typeface="Microsoft YaHei" panose="020B0503020204020204" pitchFamily="34" charset="-122"/>
                          <a:ea typeface="Microsoft YaHei" panose="020B0503020204020204" pitchFamily="34" charset="-122"/>
                        </a:rPr>
                        <a:t>兆円</a:t>
                      </a:r>
                      <a:r>
                        <a:rPr kumimoji="1" lang="en-US" altLang="ja-JP" sz="2000" dirty="0">
                          <a:latin typeface="Microsoft YaHei" panose="020B0503020204020204" pitchFamily="34" charset="-122"/>
                          <a:ea typeface="Microsoft YaHei" panose="020B0503020204020204" pitchFamily="34" charset="-122"/>
                        </a:rPr>
                        <a:t>)</a:t>
                      </a:r>
                      <a:endParaRPr kumimoji="1" lang="ja-JP" altLang="en-US" sz="2000" dirty="0">
                        <a:latin typeface="Microsoft YaHei" panose="020B0503020204020204" pitchFamily="34" charset="-122"/>
                        <a:ea typeface="Microsoft YaHei" panose="020B0503020204020204" pitchFamily="34" charset="-122"/>
                      </a:endParaRPr>
                    </a:p>
                  </a:txBody>
                  <a:tcPr anchor="ctr"/>
                </a:tc>
                <a:extLst>
                  <a:ext uri="{0D108BD9-81ED-4DB2-BD59-A6C34878D82A}">
                    <a16:rowId xmlns:a16="http://schemas.microsoft.com/office/drawing/2014/main" val="2833125452"/>
                  </a:ext>
                </a:extLst>
              </a:tr>
            </a:tbl>
          </a:graphicData>
        </a:graphic>
      </p:graphicFrame>
      <p:sp>
        <p:nvSpPr>
          <p:cNvPr id="7" name="正方形/長方形 6">
            <a:extLst>
              <a:ext uri="{FF2B5EF4-FFF2-40B4-BE49-F238E27FC236}">
                <a16:creationId xmlns:a16="http://schemas.microsoft.com/office/drawing/2014/main" id="{781F1233-FF22-4E0C-906E-DF498713F935}"/>
              </a:ext>
            </a:extLst>
          </p:cNvPr>
          <p:cNvSpPr/>
          <p:nvPr/>
        </p:nvSpPr>
        <p:spPr>
          <a:xfrm>
            <a:off x="10386301" y="5825265"/>
            <a:ext cx="1312434" cy="228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latin typeface="Microsoft YaHei" panose="020B0503020204020204" pitchFamily="34" charset="-122"/>
                <a:ea typeface="Microsoft YaHei" panose="020B0503020204020204" pitchFamily="34" charset="-122"/>
              </a:rPr>
              <a:t>出展：</a:t>
            </a:r>
            <a:r>
              <a:rPr kumimoji="1" lang="zh-CN" altLang="en-US" sz="1200" dirty="0">
                <a:latin typeface="Microsoft YaHei" panose="020B0503020204020204" pitchFamily="34" charset="-122"/>
                <a:ea typeface="Microsoft YaHei" panose="020B0503020204020204" pitchFamily="34" charset="-122"/>
              </a:rPr>
              <a:t>艾媒咨询</a:t>
            </a:r>
            <a:endParaRPr kumimoji="1" lang="ja-JP" altLang="en-US" sz="1200" dirty="0">
              <a:latin typeface="Microsoft YaHei" panose="020B0503020204020204" pitchFamily="34" charset="-122"/>
              <a:ea typeface="Microsoft YaHei" panose="020B0503020204020204" pitchFamily="34" charset="-122"/>
            </a:endParaRPr>
          </a:p>
        </p:txBody>
      </p:sp>
      <p:sp>
        <p:nvSpPr>
          <p:cNvPr id="6" name="Rectangle 2">
            <a:extLst>
              <a:ext uri="{FF2B5EF4-FFF2-40B4-BE49-F238E27FC236}">
                <a16:creationId xmlns:a16="http://schemas.microsoft.com/office/drawing/2014/main" id="{2BAEF8E7-6BC0-40D1-8807-87EF38EFA182}"/>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F9886B0-EF2C-471D-B7C7-EBD9F436031A}"/>
              </a:ext>
            </a:extLst>
          </p:cNvPr>
          <p:cNvSpPr txBox="1"/>
          <p:nvPr/>
        </p:nvSpPr>
        <p:spPr>
          <a:xfrm>
            <a:off x="847738" y="979645"/>
            <a:ext cx="10765277" cy="37965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b="1" dirty="0">
                <a:solidFill>
                  <a:srgbClr val="C00000"/>
                </a:solidFill>
                <a:ea typeface="Meiryo UI" panose="020B0604030504040204" pitchFamily="50" charset="-128"/>
                <a:sym typeface="Arial"/>
              </a:rPr>
              <a:t>越境</a:t>
            </a:r>
            <a:r>
              <a:rPr lang="en-US" altLang="ja-JP" b="1" dirty="0">
                <a:solidFill>
                  <a:srgbClr val="C00000"/>
                </a:solidFill>
                <a:ea typeface="Meiryo UI" panose="020B0604030504040204" pitchFamily="50" charset="-128"/>
                <a:sym typeface="Arial"/>
              </a:rPr>
              <a:t>EC</a:t>
            </a:r>
            <a:r>
              <a:rPr lang="ja-JP" altLang="en-US" b="1" dirty="0">
                <a:solidFill>
                  <a:srgbClr val="C00000"/>
                </a:solidFill>
                <a:ea typeface="Meiryo UI" panose="020B0604030504040204" pitchFamily="50" charset="-128"/>
                <a:sym typeface="Arial"/>
              </a:rPr>
              <a:t>の市場は</a:t>
            </a:r>
            <a:r>
              <a:rPr lang="en-US" altLang="ja-JP" b="1" dirty="0">
                <a:solidFill>
                  <a:srgbClr val="C00000"/>
                </a:solidFill>
                <a:ea typeface="Meiryo UI" panose="020B0604030504040204" pitchFamily="50" charset="-128"/>
                <a:sym typeface="Arial"/>
              </a:rPr>
              <a:t>60</a:t>
            </a:r>
            <a:r>
              <a:rPr lang="ja-JP" altLang="en-US" b="1" dirty="0">
                <a:solidFill>
                  <a:srgbClr val="C00000"/>
                </a:solidFill>
                <a:ea typeface="Meiryo UI" panose="020B0604030504040204" pitchFamily="50" charset="-128"/>
                <a:sym typeface="Arial"/>
              </a:rPr>
              <a:t>兆円、伸び率も</a:t>
            </a:r>
            <a:r>
              <a:rPr lang="en-US" altLang="ja-JP" b="1" dirty="0">
                <a:solidFill>
                  <a:srgbClr val="C00000"/>
                </a:solidFill>
                <a:ea typeface="Meiryo UI" panose="020B0604030504040204" pitchFamily="50" charset="-128"/>
                <a:sym typeface="Arial"/>
              </a:rPr>
              <a:t>15</a:t>
            </a:r>
            <a:r>
              <a:rPr lang="ja-JP" altLang="en-US" b="1" dirty="0">
                <a:solidFill>
                  <a:srgbClr val="C00000"/>
                </a:solidFill>
                <a:ea typeface="Meiryo UI" panose="020B0604030504040204" pitchFamily="50" charset="-128"/>
                <a:sym typeface="Arial"/>
              </a:rPr>
              <a:t>％</a:t>
            </a:r>
          </a:p>
        </p:txBody>
      </p:sp>
    </p:spTree>
    <p:extLst>
      <p:ext uri="{BB962C8B-B14F-4D97-AF65-F5344CB8AC3E}">
        <p14:creationId xmlns:p14="http://schemas.microsoft.com/office/powerpoint/2010/main" val="30678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2353340" y="365125"/>
            <a:ext cx="9000460" cy="356235"/>
          </a:xfrm>
        </p:spPr>
        <p:txBody>
          <a:bodyPr anchor="ctr">
            <a:normAutofit fontScale="90000"/>
          </a:bodyPr>
          <a:lstStyle/>
          <a:p>
            <a:r>
              <a:rPr lang="ja-JP" altLang="en-US" dirty="0">
                <a:latin typeface="Microsoft YaHei" panose="020B0503020204020204" pitchFamily="34" charset="-122"/>
                <a:ea typeface="Microsoft YaHei" panose="020B0503020204020204" pitchFamily="34" charset="-122"/>
              </a:rPr>
              <a:t>中国でのライブコマース市場</a:t>
            </a:r>
          </a:p>
        </p:txBody>
      </p:sp>
      <p:graphicFrame>
        <p:nvGraphicFramePr>
          <p:cNvPr id="8" name="グラフ 7">
            <a:extLst>
              <a:ext uri="{FF2B5EF4-FFF2-40B4-BE49-F238E27FC236}">
                <a16:creationId xmlns:a16="http://schemas.microsoft.com/office/drawing/2014/main" id="{43E5B40C-A290-498A-87B9-C4E0FA8EA9C3}"/>
              </a:ext>
            </a:extLst>
          </p:cNvPr>
          <p:cNvGraphicFramePr>
            <a:graphicFrameLocks/>
          </p:cNvGraphicFramePr>
          <p:nvPr/>
        </p:nvGraphicFramePr>
        <p:xfrm>
          <a:off x="687032" y="1853753"/>
          <a:ext cx="5241328" cy="4028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72E99078-A5BE-4D4C-9C93-5BCF15D476E9}"/>
              </a:ext>
            </a:extLst>
          </p:cNvPr>
          <p:cNvGraphicFramePr>
            <a:graphicFrameLocks/>
          </p:cNvGraphicFramePr>
          <p:nvPr/>
        </p:nvGraphicFramePr>
        <p:xfrm>
          <a:off x="6720840" y="1853754"/>
          <a:ext cx="5241328" cy="4028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a:extLst>
              <a:ext uri="{FF2B5EF4-FFF2-40B4-BE49-F238E27FC236}">
                <a16:creationId xmlns:a16="http://schemas.microsoft.com/office/drawing/2014/main" id="{4262867B-7EA7-4EB6-9F1A-E9C710C54326}"/>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10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AC3CE1-8E9C-4F53-9AB8-BA708AF439E8}"/>
              </a:ext>
            </a:extLst>
          </p:cNvPr>
          <p:cNvSpPr>
            <a:spLocks noGrp="1"/>
          </p:cNvSpPr>
          <p:nvPr>
            <p:ph type="title"/>
          </p:nvPr>
        </p:nvSpPr>
        <p:spPr>
          <a:xfrm>
            <a:off x="2071643" y="294238"/>
            <a:ext cx="9105552" cy="471388"/>
          </a:xfrm>
        </p:spPr>
        <p:txBody>
          <a:bodyPr vert="horz" lIns="91440" tIns="45720" rIns="91440" bIns="45720" rtlCol="0" anchor="ctr">
            <a:normAutofit fontScale="90000"/>
          </a:bodyPr>
          <a:lstStyle/>
          <a:p>
            <a:r>
              <a:rPr lang="ja-JP" altLang="en-US" sz="2800" dirty="0">
                <a:latin typeface="Meiryo UI" panose="020B0604030504040204" pitchFamily="50" charset="-128"/>
                <a:ea typeface="Meiryo UI" panose="020B0604030504040204" pitchFamily="50" charset="-128"/>
              </a:rPr>
              <a:t>中国越境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利用者の割合</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都市規模</a:t>
            </a:r>
            <a:r>
              <a:rPr lang="en-US" altLang="ja-JP" sz="2800" dirty="0">
                <a:latin typeface="Meiryo UI" panose="020B0604030504040204" pitchFamily="50" charset="-128"/>
                <a:ea typeface="Meiryo UI" panose="020B0604030504040204" pitchFamily="50" charset="-128"/>
              </a:rPr>
              <a:t>)</a:t>
            </a:r>
          </a:p>
        </p:txBody>
      </p:sp>
      <p:sp>
        <p:nvSpPr>
          <p:cNvPr id="3" name="正方形/長方形 2">
            <a:extLst>
              <a:ext uri="{FF2B5EF4-FFF2-40B4-BE49-F238E27FC236}">
                <a16:creationId xmlns:a16="http://schemas.microsoft.com/office/drawing/2014/main" id="{7A784D07-1A71-4153-8CCE-29A7AF690B2D}"/>
              </a:ext>
            </a:extLst>
          </p:cNvPr>
          <p:cNvSpPr/>
          <p:nvPr/>
        </p:nvSpPr>
        <p:spPr>
          <a:xfrm>
            <a:off x="356828" y="192597"/>
            <a:ext cx="10084344" cy="301843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spcAft>
                <a:spcPts val="600"/>
              </a:spcAft>
            </a:pPr>
            <a:r>
              <a:rPr lang="ja-JP" altLang="en-US" sz="2500" dirty="0">
                <a:solidFill>
                  <a:schemeClr val="tx1"/>
                </a:solidFill>
                <a:latin typeface="Meiryo UI" panose="020B0604030504040204" pitchFamily="50" charset="-128"/>
                <a:ea typeface="Meiryo UI" panose="020B0604030504040204" pitchFamily="50" charset="-128"/>
                <a:cs typeface="+mj-cs"/>
              </a:rPr>
              <a:t>都市別のデータによると、</a:t>
            </a:r>
            <a:endParaRPr lang="en-US" altLang="ja-JP" sz="2500" dirty="0">
              <a:solidFill>
                <a:schemeClr val="tx1"/>
              </a:solidFill>
              <a:latin typeface="Meiryo UI" panose="020B0604030504040204" pitchFamily="50" charset="-128"/>
              <a:ea typeface="Meiryo UI" panose="020B0604030504040204" pitchFamily="50" charset="-128"/>
              <a:cs typeface="+mj-cs"/>
            </a:endParaRPr>
          </a:p>
          <a:p>
            <a:pPr>
              <a:spcAft>
                <a:spcPts val="600"/>
              </a:spcAft>
            </a:pPr>
            <a:r>
              <a:rPr lang="ja-JP" altLang="en-US" sz="2500" dirty="0">
                <a:solidFill>
                  <a:schemeClr val="tx1"/>
                </a:solidFill>
                <a:latin typeface="Meiryo UI" panose="020B0604030504040204" pitchFamily="50" charset="-128"/>
                <a:ea typeface="Meiryo UI" panose="020B0604030504040204" pitchFamily="50" charset="-128"/>
                <a:cs typeface="+mj-cs"/>
              </a:rPr>
              <a:t>北京、上海、広州、深圳</a:t>
            </a:r>
            <a:r>
              <a:rPr lang="en-US" altLang="ja-JP" sz="2500" dirty="0">
                <a:solidFill>
                  <a:schemeClr val="tx1"/>
                </a:solidFill>
                <a:latin typeface="Meiryo UI" panose="020B0604030504040204" pitchFamily="50" charset="-128"/>
                <a:ea typeface="Meiryo UI" panose="020B0604030504040204" pitchFamily="50" charset="-128"/>
                <a:cs typeface="+mj-cs"/>
              </a:rPr>
              <a:t>4</a:t>
            </a:r>
            <a:r>
              <a:rPr lang="ja-JP" altLang="en-US" sz="2500" dirty="0">
                <a:solidFill>
                  <a:schemeClr val="tx1"/>
                </a:solidFill>
                <a:latin typeface="Meiryo UI" panose="020B0604030504040204" pitchFamily="50" charset="-128"/>
                <a:ea typeface="Meiryo UI" panose="020B0604030504040204" pitchFamily="50" charset="-128"/>
                <a:cs typeface="+mj-cs"/>
              </a:rPr>
              <a:t>都市の利用者数は全体の</a:t>
            </a:r>
            <a:r>
              <a:rPr lang="en-US" altLang="ja-JP" sz="2500" dirty="0">
                <a:solidFill>
                  <a:schemeClr val="tx1"/>
                </a:solidFill>
                <a:latin typeface="Meiryo UI" panose="020B0604030504040204" pitchFamily="50" charset="-128"/>
                <a:ea typeface="Meiryo UI" panose="020B0604030504040204" pitchFamily="50" charset="-128"/>
                <a:cs typeface="+mj-cs"/>
              </a:rPr>
              <a:t>3</a:t>
            </a:r>
            <a:r>
              <a:rPr lang="ja-JP" altLang="en-US" sz="2500" dirty="0">
                <a:solidFill>
                  <a:schemeClr val="tx1"/>
                </a:solidFill>
                <a:latin typeface="Meiryo UI" panose="020B0604030504040204" pitchFamily="50" charset="-128"/>
                <a:ea typeface="Meiryo UI" panose="020B0604030504040204" pitchFamily="50" charset="-128"/>
                <a:cs typeface="+mj-cs"/>
              </a:rPr>
              <a:t>割を占める</a:t>
            </a:r>
            <a:r>
              <a:rPr kumimoji="1" lang="ja-JP" altLang="en-US" sz="2400" dirty="0">
                <a:latin typeface="Microsoft YaHei" panose="020B0503020204020204" pitchFamily="34" charset="-122"/>
                <a:ea typeface="Microsoft YaHei" panose="020B0503020204020204" pitchFamily="34" charset="-122"/>
              </a:rPr>
              <a:t>。</a:t>
            </a:r>
            <a:endParaRPr kumimoji="1" lang="en-US" altLang="ja-JP" sz="2400" dirty="0">
              <a:latin typeface="Microsoft YaHei" panose="020B0503020204020204" pitchFamily="34" charset="-122"/>
              <a:ea typeface="Microsoft YaHei" panose="020B0503020204020204" pitchFamily="34" charset="-122"/>
            </a:endParaRPr>
          </a:p>
        </p:txBody>
      </p:sp>
      <p:graphicFrame>
        <p:nvGraphicFramePr>
          <p:cNvPr id="5" name="グラフ 4">
            <a:extLst>
              <a:ext uri="{FF2B5EF4-FFF2-40B4-BE49-F238E27FC236}">
                <a16:creationId xmlns:a16="http://schemas.microsoft.com/office/drawing/2014/main" id="{F3C820EC-8C16-4D40-8AE5-F36B2B1FFC82}"/>
              </a:ext>
            </a:extLst>
          </p:cNvPr>
          <p:cNvGraphicFramePr>
            <a:graphicFrameLocks/>
          </p:cNvGraphicFramePr>
          <p:nvPr/>
        </p:nvGraphicFramePr>
        <p:xfrm>
          <a:off x="2600734" y="2148988"/>
          <a:ext cx="6990531" cy="4199727"/>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a:extLst>
              <a:ext uri="{FF2B5EF4-FFF2-40B4-BE49-F238E27FC236}">
                <a16:creationId xmlns:a16="http://schemas.microsoft.com/office/drawing/2014/main" id="{53D30323-6512-4873-A64C-839CC5821370}"/>
              </a:ext>
            </a:extLst>
          </p:cNvPr>
          <p:cNvSpPr/>
          <p:nvPr/>
        </p:nvSpPr>
        <p:spPr>
          <a:xfrm>
            <a:off x="10520978" y="5825265"/>
            <a:ext cx="1312434" cy="228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latin typeface="Microsoft YaHei" panose="020B0503020204020204" pitchFamily="34" charset="-122"/>
                <a:ea typeface="Microsoft YaHei" panose="020B0503020204020204" pitchFamily="34" charset="-122"/>
              </a:rPr>
              <a:t>出展：</a:t>
            </a:r>
            <a:r>
              <a:rPr kumimoji="1" lang="zh-CN" altLang="en-US" sz="1200" dirty="0">
                <a:latin typeface="Microsoft YaHei" panose="020B0503020204020204" pitchFamily="34" charset="-122"/>
                <a:ea typeface="Microsoft YaHei" panose="020B0503020204020204" pitchFamily="34" charset="-122"/>
              </a:rPr>
              <a:t>艾媒咨询</a:t>
            </a:r>
            <a:endParaRPr kumimoji="1" lang="ja-JP" altLang="en-US" sz="1200" dirty="0">
              <a:latin typeface="Microsoft YaHei" panose="020B0503020204020204" pitchFamily="34" charset="-122"/>
              <a:ea typeface="Microsoft YaHei" panose="020B0503020204020204" pitchFamily="34" charset="-122"/>
            </a:endParaRPr>
          </a:p>
        </p:txBody>
      </p:sp>
      <p:sp>
        <p:nvSpPr>
          <p:cNvPr id="7" name="Rectangle 2">
            <a:extLst>
              <a:ext uri="{FF2B5EF4-FFF2-40B4-BE49-F238E27FC236}">
                <a16:creationId xmlns:a16="http://schemas.microsoft.com/office/drawing/2014/main" id="{D6DA7587-CD57-4E98-BA67-FAC051621298}"/>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30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87349E6-6DAA-47C6-8A8A-DEB41D2A3670}"/>
              </a:ext>
            </a:extLst>
          </p:cNvPr>
          <p:cNvSpPr>
            <a:spLocks noGrp="1"/>
          </p:cNvSpPr>
          <p:nvPr>
            <p:ph type="ftr" sz="quarter" idx="11"/>
          </p:nvPr>
        </p:nvSpPr>
        <p:spPr/>
        <p:txBody>
          <a:bodyPr/>
          <a:lstStyle/>
          <a:p>
            <a:r>
              <a:rPr lang="ja-JP" altLang="en-US"/>
              <a:t>Copyright © 202</a:t>
            </a:r>
            <a:r>
              <a:rPr lang="en-US" altLang="ja-JP"/>
              <a:t>2</a:t>
            </a:r>
            <a:r>
              <a:rPr lang="ja-JP" altLang="en-US"/>
              <a:t> CRESON Inc. All Rights Reserved.</a:t>
            </a:r>
            <a:endParaRPr kumimoji="1" lang="ja-JP" altLang="en-US" dirty="0"/>
          </a:p>
        </p:txBody>
      </p:sp>
      <p:sp>
        <p:nvSpPr>
          <p:cNvPr id="22" name="Line 4">
            <a:extLst>
              <a:ext uri="{FF2B5EF4-FFF2-40B4-BE49-F238E27FC236}">
                <a16:creationId xmlns:a16="http://schemas.microsoft.com/office/drawing/2014/main" id="{D8650BFC-A248-4072-A74B-B74FA2341FD7}"/>
              </a:ext>
            </a:extLst>
          </p:cNvPr>
          <p:cNvSpPr>
            <a:spLocks noChangeShapeType="1"/>
          </p:cNvSpPr>
          <p:nvPr/>
        </p:nvSpPr>
        <p:spPr bwMode="auto">
          <a:xfrm flipV="1">
            <a:off x="2049426" y="1330147"/>
            <a:ext cx="0" cy="3851453"/>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23" name="Line 5">
            <a:extLst>
              <a:ext uri="{FF2B5EF4-FFF2-40B4-BE49-F238E27FC236}">
                <a16:creationId xmlns:a16="http://schemas.microsoft.com/office/drawing/2014/main" id="{0796DCEE-3EAC-4E12-9FD0-4503786D50C2}"/>
              </a:ext>
            </a:extLst>
          </p:cNvPr>
          <p:cNvSpPr>
            <a:spLocks noChangeShapeType="1"/>
          </p:cNvSpPr>
          <p:nvPr/>
        </p:nvSpPr>
        <p:spPr bwMode="auto">
          <a:xfrm>
            <a:off x="2049425" y="5181600"/>
            <a:ext cx="8873755"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25" name="Line 7">
            <a:extLst>
              <a:ext uri="{FF2B5EF4-FFF2-40B4-BE49-F238E27FC236}">
                <a16:creationId xmlns:a16="http://schemas.microsoft.com/office/drawing/2014/main" id="{C86E4677-69CB-4D2B-8F2E-AB0B830EA0E8}"/>
              </a:ext>
            </a:extLst>
          </p:cNvPr>
          <p:cNvSpPr>
            <a:spLocks noChangeShapeType="1"/>
          </p:cNvSpPr>
          <p:nvPr/>
        </p:nvSpPr>
        <p:spPr bwMode="auto">
          <a:xfrm>
            <a:off x="4370868" y="1354956"/>
            <a:ext cx="0" cy="3851453"/>
          </a:xfrm>
          <a:prstGeom prst="line">
            <a:avLst/>
          </a:prstGeom>
          <a:noFill/>
          <a:ln w="63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26" name="Rectangle 8">
            <a:extLst>
              <a:ext uri="{FF2B5EF4-FFF2-40B4-BE49-F238E27FC236}">
                <a16:creationId xmlns:a16="http://schemas.microsoft.com/office/drawing/2014/main" id="{FA70C03C-CCC5-4708-81A3-48B48BCF2D07}"/>
              </a:ext>
            </a:extLst>
          </p:cNvPr>
          <p:cNvSpPr>
            <a:spLocks noChangeArrowheads="1"/>
          </p:cNvSpPr>
          <p:nvPr/>
        </p:nvSpPr>
        <p:spPr bwMode="auto">
          <a:xfrm flipH="1">
            <a:off x="2287757" y="1773855"/>
            <a:ext cx="1648604" cy="279180"/>
          </a:xfrm>
          <a:prstGeom prst="rect">
            <a:avLst/>
          </a:prstGeom>
          <a:solidFill>
            <a:srgbClr val="333399"/>
          </a:solidFill>
          <a:ln w="6350">
            <a:solidFill>
              <a:schemeClr val="folHlink"/>
            </a:solidFill>
            <a:miter lim="800000"/>
            <a:headEnd/>
            <a:tailEnd/>
          </a:ln>
          <a:effectLst>
            <a:outerShdw dist="28398" dir="3806097" algn="ctr" rotWithShape="0">
              <a:schemeClr val="bg2"/>
            </a:outerShdw>
          </a:effectLst>
        </p:spPr>
        <p:txBody>
          <a:bodyPr wrap="square" lIns="18000" tIns="46800" rIns="18000" bIns="4680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b="1">
                <a:solidFill>
                  <a:schemeClr val="bg1"/>
                </a:solidFill>
                <a:latin typeface="ＭＳ Ｐゴシック" panose="020B0600070205080204" pitchFamily="50" charset="-128"/>
              </a:rPr>
              <a:t>導入期</a:t>
            </a:r>
          </a:p>
        </p:txBody>
      </p:sp>
      <p:sp>
        <p:nvSpPr>
          <p:cNvPr id="27" name="Line 9">
            <a:extLst>
              <a:ext uri="{FF2B5EF4-FFF2-40B4-BE49-F238E27FC236}">
                <a16:creationId xmlns:a16="http://schemas.microsoft.com/office/drawing/2014/main" id="{2B842CC5-3AA5-4AE3-B613-BC7D13C6898B}"/>
              </a:ext>
            </a:extLst>
          </p:cNvPr>
          <p:cNvSpPr>
            <a:spLocks noChangeShapeType="1"/>
          </p:cNvSpPr>
          <p:nvPr/>
        </p:nvSpPr>
        <p:spPr bwMode="auto">
          <a:xfrm>
            <a:off x="6218833" y="1354956"/>
            <a:ext cx="0" cy="3851453"/>
          </a:xfrm>
          <a:prstGeom prst="line">
            <a:avLst/>
          </a:prstGeom>
          <a:noFill/>
          <a:ln w="63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28" name="Line 10">
            <a:extLst>
              <a:ext uri="{FF2B5EF4-FFF2-40B4-BE49-F238E27FC236}">
                <a16:creationId xmlns:a16="http://schemas.microsoft.com/office/drawing/2014/main" id="{B9A21632-46EE-4A4A-A42C-6206C891BA63}"/>
              </a:ext>
            </a:extLst>
          </p:cNvPr>
          <p:cNvSpPr>
            <a:spLocks noChangeShapeType="1"/>
          </p:cNvSpPr>
          <p:nvPr/>
        </p:nvSpPr>
        <p:spPr bwMode="auto">
          <a:xfrm>
            <a:off x="8685915" y="1330147"/>
            <a:ext cx="0" cy="3851453"/>
          </a:xfrm>
          <a:prstGeom prst="line">
            <a:avLst/>
          </a:prstGeom>
          <a:noFill/>
          <a:ln w="63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29" name="Rectangle 11">
            <a:extLst>
              <a:ext uri="{FF2B5EF4-FFF2-40B4-BE49-F238E27FC236}">
                <a16:creationId xmlns:a16="http://schemas.microsoft.com/office/drawing/2014/main" id="{BDBDC48F-4BD5-4ED0-A6F0-207D2EF051B1}"/>
              </a:ext>
            </a:extLst>
          </p:cNvPr>
          <p:cNvSpPr>
            <a:spLocks noChangeArrowheads="1"/>
          </p:cNvSpPr>
          <p:nvPr/>
        </p:nvSpPr>
        <p:spPr bwMode="auto">
          <a:xfrm flipH="1">
            <a:off x="4471273" y="1773855"/>
            <a:ext cx="1648604" cy="279180"/>
          </a:xfrm>
          <a:prstGeom prst="rect">
            <a:avLst/>
          </a:prstGeom>
          <a:solidFill>
            <a:srgbClr val="333399"/>
          </a:solidFill>
          <a:ln w="6350">
            <a:solidFill>
              <a:schemeClr val="folHlink"/>
            </a:solidFill>
            <a:miter lim="800000"/>
            <a:headEnd/>
            <a:tailEnd/>
          </a:ln>
          <a:effectLst>
            <a:outerShdw dist="28398" dir="3806097" algn="ctr" rotWithShape="0">
              <a:schemeClr val="bg2"/>
            </a:outerShdw>
          </a:effectLst>
        </p:spPr>
        <p:txBody>
          <a:bodyPr wrap="square" lIns="18000" tIns="46800" rIns="18000" bIns="4680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b="1">
                <a:solidFill>
                  <a:schemeClr val="bg1"/>
                </a:solidFill>
                <a:latin typeface="ＭＳ Ｐゴシック" panose="020B0600070205080204" pitchFamily="50" charset="-128"/>
              </a:rPr>
              <a:t>成長期</a:t>
            </a:r>
          </a:p>
        </p:txBody>
      </p:sp>
      <p:sp>
        <p:nvSpPr>
          <p:cNvPr id="30" name="Rectangle 12">
            <a:extLst>
              <a:ext uri="{FF2B5EF4-FFF2-40B4-BE49-F238E27FC236}">
                <a16:creationId xmlns:a16="http://schemas.microsoft.com/office/drawing/2014/main" id="{1EE6C9A2-1CA5-4C40-9005-49D8A642B9B5}"/>
              </a:ext>
            </a:extLst>
          </p:cNvPr>
          <p:cNvSpPr>
            <a:spLocks noChangeArrowheads="1"/>
          </p:cNvSpPr>
          <p:nvPr/>
        </p:nvSpPr>
        <p:spPr bwMode="auto">
          <a:xfrm flipH="1">
            <a:off x="6514654" y="1773932"/>
            <a:ext cx="1648604" cy="279180"/>
          </a:xfrm>
          <a:prstGeom prst="rect">
            <a:avLst/>
          </a:prstGeom>
          <a:solidFill>
            <a:srgbClr val="333399"/>
          </a:solidFill>
          <a:ln w="6350">
            <a:solidFill>
              <a:schemeClr val="folHlink"/>
            </a:solidFill>
            <a:miter lim="800000"/>
            <a:headEnd/>
            <a:tailEnd/>
          </a:ln>
          <a:effectLst>
            <a:outerShdw dist="28398" dir="3806097" algn="ctr" rotWithShape="0">
              <a:schemeClr val="bg2"/>
            </a:outerShdw>
          </a:effectLst>
        </p:spPr>
        <p:txBody>
          <a:bodyPr wrap="square" lIns="18000" tIns="46800" rIns="18000" bIns="4680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b="1">
                <a:solidFill>
                  <a:schemeClr val="bg1"/>
                </a:solidFill>
                <a:latin typeface="ＭＳ Ｐゴシック" panose="020B0600070205080204" pitchFamily="50" charset="-128"/>
              </a:rPr>
              <a:t>成熟期</a:t>
            </a:r>
          </a:p>
        </p:txBody>
      </p:sp>
      <p:sp>
        <p:nvSpPr>
          <p:cNvPr id="31" name="Rectangle 13">
            <a:extLst>
              <a:ext uri="{FF2B5EF4-FFF2-40B4-BE49-F238E27FC236}">
                <a16:creationId xmlns:a16="http://schemas.microsoft.com/office/drawing/2014/main" id="{433240D5-4723-4BC9-9C7A-E5BF8B658E19}"/>
              </a:ext>
            </a:extLst>
          </p:cNvPr>
          <p:cNvSpPr>
            <a:spLocks noChangeArrowheads="1"/>
          </p:cNvSpPr>
          <p:nvPr/>
        </p:nvSpPr>
        <p:spPr bwMode="auto">
          <a:xfrm flipH="1">
            <a:off x="8784872" y="1773855"/>
            <a:ext cx="1648604" cy="279180"/>
          </a:xfrm>
          <a:prstGeom prst="rect">
            <a:avLst/>
          </a:prstGeom>
          <a:solidFill>
            <a:srgbClr val="333399"/>
          </a:solidFill>
          <a:ln w="6350">
            <a:solidFill>
              <a:schemeClr val="folHlink"/>
            </a:solidFill>
            <a:miter lim="800000"/>
            <a:headEnd/>
            <a:tailEnd/>
          </a:ln>
          <a:effectLst>
            <a:outerShdw dist="28398" dir="3806097" algn="ctr" rotWithShape="0">
              <a:schemeClr val="bg2"/>
            </a:outerShdw>
          </a:effectLst>
        </p:spPr>
        <p:txBody>
          <a:bodyPr wrap="square" lIns="18000" tIns="46800" rIns="18000" bIns="4680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b="1" dirty="0">
                <a:solidFill>
                  <a:schemeClr val="bg1"/>
                </a:solidFill>
                <a:latin typeface="ＭＳ Ｐゴシック" panose="020B0600070205080204" pitchFamily="50" charset="-128"/>
              </a:rPr>
              <a:t>衰退期</a:t>
            </a:r>
          </a:p>
        </p:txBody>
      </p:sp>
      <p:sp>
        <p:nvSpPr>
          <p:cNvPr id="32" name="Rectangle 14">
            <a:extLst>
              <a:ext uri="{FF2B5EF4-FFF2-40B4-BE49-F238E27FC236}">
                <a16:creationId xmlns:a16="http://schemas.microsoft.com/office/drawing/2014/main" id="{D09D12DD-4E73-4A30-99C1-1D8A8CCB7EF8}"/>
              </a:ext>
            </a:extLst>
          </p:cNvPr>
          <p:cNvSpPr>
            <a:spLocks noChangeArrowheads="1"/>
          </p:cNvSpPr>
          <p:nvPr/>
        </p:nvSpPr>
        <p:spPr bwMode="auto">
          <a:xfrm>
            <a:off x="1622352" y="914400"/>
            <a:ext cx="184666" cy="146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0" tIns="0" rIns="0" bIns="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dirty="0">
                <a:latin typeface="ＭＳ Ｐゴシック" panose="020B0600070205080204" pitchFamily="50" charset="-128"/>
              </a:rPr>
              <a:t>市場規模</a:t>
            </a:r>
          </a:p>
        </p:txBody>
      </p:sp>
      <p:sp>
        <p:nvSpPr>
          <p:cNvPr id="33" name="Rectangle 15">
            <a:extLst>
              <a:ext uri="{FF2B5EF4-FFF2-40B4-BE49-F238E27FC236}">
                <a16:creationId xmlns:a16="http://schemas.microsoft.com/office/drawing/2014/main" id="{7182A0AA-A0AC-4AC7-8A9A-414CAB065A16}"/>
              </a:ext>
            </a:extLst>
          </p:cNvPr>
          <p:cNvSpPr>
            <a:spLocks noChangeArrowheads="1"/>
          </p:cNvSpPr>
          <p:nvPr/>
        </p:nvSpPr>
        <p:spPr bwMode="auto">
          <a:xfrm flipH="1">
            <a:off x="10433476" y="5338288"/>
            <a:ext cx="1066800" cy="182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762000">
              <a:defRPr kumimoji="1" sz="2400">
                <a:solidFill>
                  <a:schemeClr val="tx1"/>
                </a:solidFill>
                <a:latin typeface="Times New Roman" panose="02020603050405020304" pitchFamily="18" charset="0"/>
                <a:ea typeface="ＭＳ Ｐゴシック" panose="020B0600070205080204" pitchFamily="50" charset="-128"/>
              </a:defRPr>
            </a:lvl1pPr>
            <a:lvl2pPr marL="571500" algn="l" defTabSz="762000">
              <a:defRPr kumimoji="1" sz="2400">
                <a:solidFill>
                  <a:schemeClr val="tx1"/>
                </a:solidFill>
                <a:latin typeface="Times New Roman" panose="02020603050405020304" pitchFamily="18" charset="0"/>
                <a:ea typeface="ＭＳ Ｐゴシック" panose="020B0600070205080204" pitchFamily="50" charset="-128"/>
              </a:defRPr>
            </a:lvl2pPr>
            <a:lvl3pPr marL="1143000" algn="l" defTabSz="762000">
              <a:defRPr kumimoji="1" sz="2400">
                <a:solidFill>
                  <a:schemeClr val="tx1"/>
                </a:solidFill>
                <a:latin typeface="Times New Roman" panose="02020603050405020304" pitchFamily="18" charset="0"/>
                <a:ea typeface="ＭＳ Ｐゴシック" panose="020B0600070205080204" pitchFamily="50" charset="-128"/>
              </a:defRPr>
            </a:lvl3pPr>
            <a:lvl4pPr marL="1714500" algn="l" defTabSz="762000">
              <a:defRPr kumimoji="1" sz="2400">
                <a:solidFill>
                  <a:schemeClr val="tx1"/>
                </a:solidFill>
                <a:latin typeface="Times New Roman" panose="02020603050405020304" pitchFamily="18" charset="0"/>
                <a:ea typeface="ＭＳ Ｐゴシック" panose="020B0600070205080204" pitchFamily="50" charset="-128"/>
              </a:defRPr>
            </a:lvl4pPr>
            <a:lvl5pPr marL="2286000" algn="l" defTabSz="762000">
              <a:defRPr kumimoji="1" sz="2400">
                <a:solidFill>
                  <a:schemeClr val="tx1"/>
                </a:solidFill>
                <a:latin typeface="Times New Roman" panose="02020603050405020304" pitchFamily="18" charset="0"/>
                <a:ea typeface="ＭＳ Ｐゴシック" panose="020B0600070205080204" pitchFamily="50" charset="-128"/>
              </a:defRPr>
            </a:lvl5pPr>
            <a:lvl6pPr marL="27432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2004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6576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4114800" defTabSz="7620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a:r>
              <a:rPr lang="ja-JP" altLang="en-US" sz="1200" dirty="0">
                <a:latin typeface="ＭＳ Ｐゴシック" panose="020B0600070205080204" pitchFamily="50" charset="-128"/>
              </a:rPr>
              <a:t>時間</a:t>
            </a:r>
          </a:p>
        </p:txBody>
      </p:sp>
      <p:sp>
        <p:nvSpPr>
          <p:cNvPr id="34" name="Freeform 16">
            <a:extLst>
              <a:ext uri="{FF2B5EF4-FFF2-40B4-BE49-F238E27FC236}">
                <a16:creationId xmlns:a16="http://schemas.microsoft.com/office/drawing/2014/main" id="{41F6D119-1F7D-4D30-A42B-57EE252EC2D7}"/>
              </a:ext>
            </a:extLst>
          </p:cNvPr>
          <p:cNvSpPr>
            <a:spLocks/>
          </p:cNvSpPr>
          <p:nvPr/>
        </p:nvSpPr>
        <p:spPr bwMode="auto">
          <a:xfrm>
            <a:off x="2049425" y="2209800"/>
            <a:ext cx="8093149" cy="2971800"/>
          </a:xfrm>
          <a:custGeom>
            <a:avLst/>
            <a:gdLst>
              <a:gd name="T0" fmla="*/ 0 w 2592"/>
              <a:gd name="T1" fmla="*/ 1000 h 1000"/>
              <a:gd name="T2" fmla="*/ 112 w 2592"/>
              <a:gd name="T3" fmla="*/ 976 h 1000"/>
              <a:gd name="T4" fmla="*/ 392 w 2592"/>
              <a:gd name="T5" fmla="*/ 936 h 1000"/>
              <a:gd name="T6" fmla="*/ 624 w 2592"/>
              <a:gd name="T7" fmla="*/ 856 h 1000"/>
              <a:gd name="T8" fmla="*/ 720 w 2592"/>
              <a:gd name="T9" fmla="*/ 760 h 1000"/>
              <a:gd name="T10" fmla="*/ 864 w 2592"/>
              <a:gd name="T11" fmla="*/ 520 h 1000"/>
              <a:gd name="T12" fmla="*/ 1056 w 2592"/>
              <a:gd name="T13" fmla="*/ 328 h 1000"/>
              <a:gd name="T14" fmla="*/ 1248 w 2592"/>
              <a:gd name="T15" fmla="*/ 184 h 1000"/>
              <a:gd name="T16" fmla="*/ 1536 w 2592"/>
              <a:gd name="T17" fmla="*/ 88 h 1000"/>
              <a:gd name="T18" fmla="*/ 1776 w 2592"/>
              <a:gd name="T19" fmla="*/ 40 h 1000"/>
              <a:gd name="T20" fmla="*/ 2008 w 2592"/>
              <a:gd name="T21" fmla="*/ 8 h 1000"/>
              <a:gd name="T22" fmla="*/ 2352 w 2592"/>
              <a:gd name="T23" fmla="*/ 88 h 1000"/>
              <a:gd name="T24" fmla="*/ 2592 w 2592"/>
              <a:gd name="T25" fmla="*/ 328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2" h="1000">
                <a:moveTo>
                  <a:pt x="0" y="1000"/>
                </a:moveTo>
                <a:cubicBezTo>
                  <a:pt x="19" y="996"/>
                  <a:pt x="47" y="987"/>
                  <a:pt x="112" y="976"/>
                </a:cubicBezTo>
                <a:cubicBezTo>
                  <a:pt x="177" y="965"/>
                  <a:pt x="307" y="956"/>
                  <a:pt x="392" y="936"/>
                </a:cubicBezTo>
                <a:cubicBezTo>
                  <a:pt x="477" y="916"/>
                  <a:pt x="569" y="885"/>
                  <a:pt x="624" y="856"/>
                </a:cubicBezTo>
                <a:cubicBezTo>
                  <a:pt x="679" y="827"/>
                  <a:pt x="680" y="816"/>
                  <a:pt x="720" y="760"/>
                </a:cubicBezTo>
                <a:cubicBezTo>
                  <a:pt x="760" y="704"/>
                  <a:pt x="808" y="592"/>
                  <a:pt x="864" y="520"/>
                </a:cubicBezTo>
                <a:cubicBezTo>
                  <a:pt x="920" y="448"/>
                  <a:pt x="992" y="384"/>
                  <a:pt x="1056" y="328"/>
                </a:cubicBezTo>
                <a:cubicBezTo>
                  <a:pt x="1120" y="272"/>
                  <a:pt x="1168" y="224"/>
                  <a:pt x="1248" y="184"/>
                </a:cubicBezTo>
                <a:cubicBezTo>
                  <a:pt x="1328" y="144"/>
                  <a:pt x="1448" y="112"/>
                  <a:pt x="1536" y="88"/>
                </a:cubicBezTo>
                <a:cubicBezTo>
                  <a:pt x="1624" y="64"/>
                  <a:pt x="1697" y="53"/>
                  <a:pt x="1776" y="40"/>
                </a:cubicBezTo>
                <a:cubicBezTo>
                  <a:pt x="1855" y="27"/>
                  <a:pt x="1912" y="0"/>
                  <a:pt x="2008" y="8"/>
                </a:cubicBezTo>
                <a:cubicBezTo>
                  <a:pt x="2104" y="16"/>
                  <a:pt x="2255" y="35"/>
                  <a:pt x="2352" y="88"/>
                </a:cubicBezTo>
                <a:cubicBezTo>
                  <a:pt x="2449" y="141"/>
                  <a:pt x="2524" y="236"/>
                  <a:pt x="2592" y="328"/>
                </a:cubicBezTo>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46800" rIns="54000" bIns="46800" anchor="ctr"/>
          <a:lstStyle/>
          <a:p>
            <a:endParaRPr lang="ja-JP" altLang="en-US"/>
          </a:p>
        </p:txBody>
      </p:sp>
      <p:sp>
        <p:nvSpPr>
          <p:cNvPr id="35" name="AutoShape 17">
            <a:extLst>
              <a:ext uri="{FF2B5EF4-FFF2-40B4-BE49-F238E27FC236}">
                <a16:creationId xmlns:a16="http://schemas.microsoft.com/office/drawing/2014/main" id="{40ECC790-C1DA-4BE1-A5FB-8C2F2D68279E}"/>
              </a:ext>
            </a:extLst>
          </p:cNvPr>
          <p:cNvSpPr>
            <a:spLocks noChangeArrowheads="1"/>
          </p:cNvSpPr>
          <p:nvPr/>
        </p:nvSpPr>
        <p:spPr bwMode="auto">
          <a:xfrm>
            <a:off x="2085028" y="5363097"/>
            <a:ext cx="2117327" cy="796698"/>
          </a:xfrm>
          <a:prstGeom prst="wedgeRectCallout">
            <a:avLst>
              <a:gd name="adj1" fmla="val 40695"/>
              <a:gd name="adj2" fmla="val -46461"/>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nchor="ctr" anchorCtr="1"/>
          <a:lstStyle/>
          <a:p>
            <a:pPr algn="l"/>
            <a:r>
              <a:rPr lang="ja-JP" altLang="en-US" sz="1200" b="1">
                <a:solidFill>
                  <a:schemeClr val="bg1"/>
                </a:solidFill>
              </a:rPr>
              <a:t>いかに顧客に製品・サービスを知ってもらうかに重点を置く</a:t>
            </a:r>
          </a:p>
        </p:txBody>
      </p:sp>
      <p:sp>
        <p:nvSpPr>
          <p:cNvPr id="36" name="AutoShape 18">
            <a:extLst>
              <a:ext uri="{FF2B5EF4-FFF2-40B4-BE49-F238E27FC236}">
                <a16:creationId xmlns:a16="http://schemas.microsoft.com/office/drawing/2014/main" id="{1532BC5E-F6A1-444A-A226-613B74D8F0E3}"/>
              </a:ext>
            </a:extLst>
          </p:cNvPr>
          <p:cNvSpPr>
            <a:spLocks noChangeArrowheads="1"/>
          </p:cNvSpPr>
          <p:nvPr/>
        </p:nvSpPr>
        <p:spPr bwMode="auto">
          <a:xfrm>
            <a:off x="4370868" y="5363097"/>
            <a:ext cx="1946922" cy="744278"/>
          </a:xfrm>
          <a:prstGeom prst="wedgeRectCallout">
            <a:avLst>
              <a:gd name="adj1" fmla="val 39197"/>
              <a:gd name="adj2" fmla="val -49005"/>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nchor="ctr" anchorCtr="1"/>
          <a:lstStyle/>
          <a:p>
            <a:pPr algn="l"/>
            <a:r>
              <a:rPr lang="ja-JP" altLang="en-US" sz="1200" b="1">
                <a:solidFill>
                  <a:schemeClr val="bg1"/>
                </a:solidFill>
              </a:rPr>
              <a:t>競合他社の参入に対抗するさらなるシェア拡大</a:t>
            </a:r>
          </a:p>
        </p:txBody>
      </p:sp>
      <p:sp>
        <p:nvSpPr>
          <p:cNvPr id="37" name="AutoShape 19">
            <a:extLst>
              <a:ext uri="{FF2B5EF4-FFF2-40B4-BE49-F238E27FC236}">
                <a16:creationId xmlns:a16="http://schemas.microsoft.com/office/drawing/2014/main" id="{26FB96C0-B631-4042-AA12-9692E8B9C260}"/>
              </a:ext>
            </a:extLst>
          </p:cNvPr>
          <p:cNvSpPr>
            <a:spLocks noChangeArrowheads="1"/>
          </p:cNvSpPr>
          <p:nvPr/>
        </p:nvSpPr>
        <p:spPr bwMode="auto">
          <a:xfrm>
            <a:off x="6486302" y="5338288"/>
            <a:ext cx="1993603" cy="744279"/>
          </a:xfrm>
          <a:prstGeom prst="wedgeRectCallout">
            <a:avLst>
              <a:gd name="adj1" fmla="val -390"/>
              <a:gd name="adj2" fmla="val -49432"/>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nchor="ctr" anchorCtr="1"/>
          <a:lstStyle/>
          <a:p>
            <a:pPr algn="l"/>
            <a:r>
              <a:rPr lang="ja-JP" altLang="en-US" sz="1200" b="1">
                <a:solidFill>
                  <a:schemeClr val="bg1"/>
                </a:solidFill>
              </a:rPr>
              <a:t>パッケージやプロモーション等の副次的差別化</a:t>
            </a:r>
          </a:p>
        </p:txBody>
      </p:sp>
      <p:sp>
        <p:nvSpPr>
          <p:cNvPr id="38" name="AutoShape 20">
            <a:extLst>
              <a:ext uri="{FF2B5EF4-FFF2-40B4-BE49-F238E27FC236}">
                <a16:creationId xmlns:a16="http://schemas.microsoft.com/office/drawing/2014/main" id="{9CE03717-AE98-47D0-93AE-70EA20FF7841}"/>
              </a:ext>
            </a:extLst>
          </p:cNvPr>
          <p:cNvSpPr>
            <a:spLocks noChangeArrowheads="1"/>
          </p:cNvSpPr>
          <p:nvPr/>
        </p:nvSpPr>
        <p:spPr bwMode="auto">
          <a:xfrm>
            <a:off x="8844849" y="5338289"/>
            <a:ext cx="1794798" cy="744278"/>
          </a:xfrm>
          <a:prstGeom prst="wedgeRectCallout">
            <a:avLst>
              <a:gd name="adj1" fmla="val 255"/>
              <a:gd name="adj2" fmla="val -50042"/>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rIns="54000" bIns="46800" anchor="ctr" anchorCtr="1"/>
          <a:lstStyle/>
          <a:p>
            <a:pPr algn="l"/>
            <a:r>
              <a:rPr lang="ja-JP" altLang="en-US" sz="1200" b="1">
                <a:solidFill>
                  <a:schemeClr val="bg1"/>
                </a:solidFill>
              </a:rPr>
              <a:t>撤退準備、あるいは製品・サービス改良による延命かの意思決定</a:t>
            </a:r>
          </a:p>
        </p:txBody>
      </p:sp>
      <p:sp>
        <p:nvSpPr>
          <p:cNvPr id="39" name="Rectangle 2">
            <a:extLst>
              <a:ext uri="{FF2B5EF4-FFF2-40B4-BE49-F238E27FC236}">
                <a16:creationId xmlns:a16="http://schemas.microsoft.com/office/drawing/2014/main" id="{609F734C-DFAC-439F-AB83-E7394E2419D9}"/>
              </a:ext>
            </a:extLst>
          </p:cNvPr>
          <p:cNvSpPr/>
          <p:nvPr/>
        </p:nvSpPr>
        <p:spPr>
          <a:xfrm>
            <a:off x="1008063" y="57955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051988E8-ECCC-4DB0-8B10-7A897D2B4842}"/>
              </a:ext>
            </a:extLst>
          </p:cNvPr>
          <p:cNvSpPr txBox="1"/>
          <p:nvPr/>
        </p:nvSpPr>
        <p:spPr>
          <a:xfrm>
            <a:off x="854827" y="963646"/>
            <a:ext cx="10765277" cy="37965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ja-JP" altLang="en-US" b="1" dirty="0">
                <a:solidFill>
                  <a:srgbClr val="C00000"/>
                </a:solidFill>
                <a:ea typeface="Meiryo UI" panose="020B0604030504040204" pitchFamily="50" charset="-128"/>
                <a:sym typeface="Arial"/>
              </a:rPr>
              <a:t>成長のポイントは導入期に口コミとプロモーションを繰り返し成長軌道に乗せる</a:t>
            </a:r>
          </a:p>
        </p:txBody>
      </p:sp>
      <p:sp>
        <p:nvSpPr>
          <p:cNvPr id="42" name="Title 1">
            <a:extLst>
              <a:ext uri="{FF2B5EF4-FFF2-40B4-BE49-F238E27FC236}">
                <a16:creationId xmlns:a16="http://schemas.microsoft.com/office/drawing/2014/main" id="{DA9F9F0B-56FA-486C-9F4A-FE95EC2A709F}"/>
              </a:ext>
            </a:extLst>
          </p:cNvPr>
          <p:cNvSpPr txBox="1">
            <a:spLocks noChangeArrowheads="1"/>
          </p:cNvSpPr>
          <p:nvPr/>
        </p:nvSpPr>
        <p:spPr>
          <a:xfrm>
            <a:off x="1824038" y="322458"/>
            <a:ext cx="8126983" cy="64700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Meiryo UI" panose="020B0604030504040204" pitchFamily="50" charset="-128"/>
                <a:ea typeface="Meiryo UI" panose="020B0604030504040204" pitchFamily="50" charset="-128"/>
              </a:rPr>
              <a:t>　越境</a:t>
            </a:r>
            <a:r>
              <a:rPr lang="en-US" altLang="ja-JP" sz="2800" dirty="0">
                <a:latin typeface="Meiryo UI" panose="020B0604030504040204" pitchFamily="50" charset="-128"/>
                <a:ea typeface="Meiryo UI" panose="020B0604030504040204" pitchFamily="50" charset="-128"/>
              </a:rPr>
              <a:t>EC</a:t>
            </a:r>
            <a:r>
              <a:rPr lang="ja-JP" altLang="en-US" sz="2800" dirty="0">
                <a:latin typeface="Meiryo UI" panose="020B0604030504040204" pitchFamily="50" charset="-128"/>
                <a:ea typeface="Meiryo UI" panose="020B0604030504040204" pitchFamily="50" charset="-128"/>
              </a:rPr>
              <a:t>における成長曲線　</a:t>
            </a:r>
            <a:endParaRPr lang="ja-JP" altLang="en-US" sz="20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7CD868C9-FAC0-41C9-902C-36F4A418B9FE}"/>
              </a:ext>
            </a:extLst>
          </p:cNvPr>
          <p:cNvSpPr/>
          <p:nvPr/>
        </p:nvSpPr>
        <p:spPr>
          <a:xfrm>
            <a:off x="2111730" y="2823922"/>
            <a:ext cx="2122081" cy="913519"/>
          </a:xfrm>
          <a:prstGeom prst="rect">
            <a:avLst/>
          </a:prstGeom>
          <a:noFill/>
          <a:ln w="571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C00000"/>
                </a:solidFill>
              </a:rPr>
              <a:t>情報拡散や口コミ拡散を繰り返し認知度を上げる施策が重要</a:t>
            </a:r>
          </a:p>
        </p:txBody>
      </p:sp>
      <p:sp>
        <p:nvSpPr>
          <p:cNvPr id="44" name="楕円 43">
            <a:extLst>
              <a:ext uri="{FF2B5EF4-FFF2-40B4-BE49-F238E27FC236}">
                <a16:creationId xmlns:a16="http://schemas.microsoft.com/office/drawing/2014/main" id="{DBC56E72-04B9-4FCB-AD50-0E647625679E}"/>
              </a:ext>
            </a:extLst>
          </p:cNvPr>
          <p:cNvSpPr/>
          <p:nvPr/>
        </p:nvSpPr>
        <p:spPr>
          <a:xfrm rot="20869835">
            <a:off x="2204460" y="4292009"/>
            <a:ext cx="2075773" cy="914400"/>
          </a:xfrm>
          <a:prstGeom prst="ellipse">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7C6B95BC-E0A0-4E04-BD7F-67D42449A5B8}"/>
              </a:ext>
            </a:extLst>
          </p:cNvPr>
          <p:cNvCxnSpPr>
            <a:stCxn id="43" idx="2"/>
          </p:cNvCxnSpPr>
          <p:nvPr/>
        </p:nvCxnSpPr>
        <p:spPr>
          <a:xfrm>
            <a:off x="3172771" y="3737441"/>
            <a:ext cx="0" cy="4659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5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autoUpdateAnimBg="0"/>
      <p:bldP spid="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89C5930-0F39-445D-9445-86A3E312ECD6}"/>
              </a:ext>
            </a:extLst>
          </p:cNvPr>
          <p:cNvSpPr>
            <a:spLocks noGrp="1"/>
          </p:cNvSpPr>
          <p:nvPr>
            <p:ph type="title"/>
          </p:nvPr>
        </p:nvSpPr>
        <p:spPr>
          <a:xfrm>
            <a:off x="2629786" y="297713"/>
            <a:ext cx="3969488" cy="652130"/>
          </a:xfrm>
        </p:spPr>
        <p:txBody>
          <a:bodyPr vert="horz" lIns="91440" tIns="45720" rIns="91440" bIns="45720" rtlCol="0" anchor="ctr">
            <a:normAutofit fontScale="90000"/>
          </a:bodyPr>
          <a:lstStyle/>
          <a:p>
            <a:r>
              <a:rPr lang="ja-JP" altLang="en-US" dirty="0">
                <a:latin typeface="Meiryo UI" panose="020B0604030504040204" pitchFamily="50" charset="-128"/>
                <a:ea typeface="Meiryo UI" panose="020B0604030504040204" pitchFamily="50" charset="-128"/>
              </a:rPr>
              <a:t>越境</a:t>
            </a:r>
            <a:r>
              <a:rPr lang="en-US" altLang="ja-JP" dirty="0">
                <a:latin typeface="Meiryo UI" panose="020B0604030504040204" pitchFamily="50" charset="-128"/>
                <a:ea typeface="Meiryo UI" panose="020B0604030504040204" pitchFamily="50" charset="-128"/>
              </a:rPr>
              <a:t>EC</a:t>
            </a:r>
            <a:r>
              <a:rPr lang="ja-JP" altLang="en-US" dirty="0">
                <a:latin typeface="Meiryo UI" panose="020B0604030504040204" pitchFamily="50" charset="-128"/>
                <a:ea typeface="Meiryo UI" panose="020B0604030504040204" pitchFamily="50" charset="-128"/>
              </a:rPr>
              <a:t>の課題</a:t>
            </a:r>
          </a:p>
        </p:txBody>
      </p:sp>
      <p:sp>
        <p:nvSpPr>
          <p:cNvPr id="99" name="縦書きテキスト プレースホルダー 1">
            <a:extLst>
              <a:ext uri="{FF2B5EF4-FFF2-40B4-BE49-F238E27FC236}">
                <a16:creationId xmlns:a16="http://schemas.microsoft.com/office/drawing/2014/main" id="{E7202949-3288-4D04-82D4-C7E41B57740D}"/>
              </a:ext>
            </a:extLst>
          </p:cNvPr>
          <p:cNvSpPr>
            <a:spLocks noGrp="1"/>
          </p:cNvSpPr>
          <p:nvPr>
            <p:ph type="body" orient="vert" idx="1"/>
          </p:nvPr>
        </p:nvSpPr>
        <p:spPr>
          <a:xfrm>
            <a:off x="2557761" y="1671083"/>
            <a:ext cx="7076477" cy="4297680"/>
          </a:xfrm>
        </p:spPr>
        <p:txBody>
          <a:bodyPr vert="horz" lIns="91440" tIns="45720" rIns="91440" bIns="45720" rtlCol="0" anchor="ctr">
            <a:normAutofit/>
          </a:bodyPr>
          <a:lstStyle/>
          <a:p>
            <a:pPr>
              <a:lnSpc>
                <a:spcPct val="100000"/>
              </a:lnSpc>
              <a:spcBef>
                <a:spcPts val="0"/>
              </a:spcBef>
            </a:pPr>
            <a:r>
              <a:rPr lang="en-US" altLang="ja-JP" dirty="0">
                <a:latin typeface="Meiryo UI" panose="020B0604030504040204" pitchFamily="50" charset="-128"/>
                <a:ea typeface="Meiryo UI" panose="020B0604030504040204" pitchFamily="50" charset="-128"/>
              </a:rPr>
              <a:t>KOC</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KOL</a:t>
            </a:r>
            <a:r>
              <a:rPr lang="ja-JP" altLang="en-US" dirty="0">
                <a:latin typeface="Meiryo UI" panose="020B0604030504040204" pitchFamily="50" charset="-128"/>
                <a:ea typeface="Meiryo UI" panose="020B0604030504040204" pitchFamily="50" charset="-128"/>
              </a:rPr>
              <a:t>は商材に応じてアテンド予定 </a:t>
            </a:r>
            <a:endParaRPr lang="en-US" altLang="ja-JP"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但し、販売促進が可能な補償はない</a:t>
            </a:r>
            <a:r>
              <a:rPr lang="en-US" altLang="ja-JP" sz="1600" dirty="0">
                <a:latin typeface="Meiryo UI" panose="020B0604030504040204" pitchFamily="50" charset="-128"/>
                <a:ea typeface="Meiryo UI" panose="020B0604030504040204" pitchFamily="50" charset="-128"/>
              </a:rPr>
              <a:t>) </a:t>
            </a:r>
          </a:p>
          <a:p>
            <a:pPr>
              <a:lnSpc>
                <a:spcPct val="150000"/>
              </a:lnSpc>
            </a:pPr>
            <a:r>
              <a:rPr lang="en-US" altLang="ja-JP" b="0" i="0" dirty="0">
                <a:effectLst/>
                <a:latin typeface="Meiryo UI" panose="020B0604030504040204" pitchFamily="50" charset="-128"/>
                <a:ea typeface="Meiryo UI" panose="020B0604030504040204" pitchFamily="50" charset="-128"/>
              </a:rPr>
              <a:t>HP</a:t>
            </a:r>
            <a:r>
              <a:rPr lang="ja-JP" altLang="en-US" b="0" i="0" dirty="0">
                <a:effectLst/>
                <a:latin typeface="Meiryo UI" panose="020B0604030504040204" pitchFamily="50" charset="-128"/>
                <a:ea typeface="Meiryo UI" panose="020B0604030504040204" pitchFamily="50" charset="-128"/>
              </a:rPr>
              <a:t>制作後の販売までの認知期間</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HP</a:t>
            </a:r>
            <a:r>
              <a:rPr lang="ja-JP" altLang="en-US" dirty="0">
                <a:latin typeface="Meiryo UI" panose="020B0604030504040204" pitchFamily="50" charset="-128"/>
                <a:ea typeface="Meiryo UI" panose="020B0604030504040204" pitchFamily="50" charset="-128"/>
              </a:rPr>
              <a:t>閲覧への</a:t>
            </a:r>
            <a:r>
              <a:rPr lang="en-US" altLang="ja-JP" dirty="0">
                <a:latin typeface="Meiryo UI" panose="020B0604030504040204" pitchFamily="50" charset="-128"/>
                <a:ea typeface="Meiryo UI" panose="020B0604030504040204" pitchFamily="50" charset="-128"/>
              </a:rPr>
              <a:t>SEO</a:t>
            </a:r>
            <a:r>
              <a:rPr lang="ja-JP" altLang="en-US" dirty="0">
                <a:latin typeface="Meiryo UI" panose="020B0604030504040204" pitchFamily="50" charset="-128"/>
                <a:ea typeface="Meiryo UI" panose="020B0604030504040204" pitchFamily="50" charset="-128"/>
              </a:rPr>
              <a:t>戦略や導線構築</a:t>
            </a:r>
            <a:endParaRPr lang="en-US" altLang="ja-JP" dirty="0">
              <a:latin typeface="Meiryo UI" panose="020B0604030504040204" pitchFamily="50" charset="-128"/>
              <a:ea typeface="Meiryo UI" panose="020B0604030504040204" pitchFamily="50" charset="-128"/>
            </a:endParaRPr>
          </a:p>
          <a:p>
            <a:pPr marL="0" indent="0">
              <a:lnSpc>
                <a:spcPct val="150000"/>
              </a:lnSpc>
              <a:buNone/>
            </a:pPr>
            <a:r>
              <a:rPr lang="ja-JP" altLang="en-US" dirty="0">
                <a:latin typeface="Meiryo UI" panose="020B0604030504040204" pitchFamily="50" charset="-128"/>
                <a:ea typeface="Meiryo UI" panose="020B0604030504040204" pitchFamily="50" charset="-128"/>
              </a:rPr>
              <a:t>                    　　↓ </a:t>
            </a:r>
            <a:endParaRPr lang="en-US" altLang="ja-JP" dirty="0">
              <a:latin typeface="Meiryo UI" panose="020B0604030504040204" pitchFamily="50" charset="-128"/>
              <a:ea typeface="Meiryo UI" panose="020B0604030504040204" pitchFamily="50" charset="-128"/>
            </a:endParaRPr>
          </a:p>
          <a:p>
            <a:pPr marL="0" indent="0">
              <a:lnSpc>
                <a:spcPct val="150000"/>
              </a:lnSpc>
              <a:buNone/>
            </a:pPr>
            <a:r>
              <a:rPr lang="ja-JP" altLang="en-US"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EC</a:t>
            </a:r>
            <a:r>
              <a:rPr lang="ja-JP" altLang="en-US" sz="2800" b="1" dirty="0">
                <a:latin typeface="Meiryo UI" panose="020B0604030504040204" pitchFamily="50" charset="-128"/>
                <a:ea typeface="Meiryo UI" panose="020B0604030504040204" pitchFamily="50" charset="-128"/>
              </a:rPr>
              <a:t>ビジネスでの最大の課題となる</a:t>
            </a:r>
            <a:endParaRPr lang="en-US" altLang="ja-JP" b="1" dirty="0">
              <a:latin typeface="Meiryo UI" panose="020B0604030504040204" pitchFamily="50" charset="-128"/>
              <a:ea typeface="Meiryo UI" panose="020B0604030504040204" pitchFamily="50" charset="-128"/>
            </a:endParaRPr>
          </a:p>
        </p:txBody>
      </p:sp>
      <p:sp>
        <p:nvSpPr>
          <p:cNvPr id="10" name="Rectangle 2">
            <a:extLst>
              <a:ext uri="{FF2B5EF4-FFF2-40B4-BE49-F238E27FC236}">
                <a16:creationId xmlns:a16="http://schemas.microsoft.com/office/drawing/2014/main" id="{DC3BB08D-A66C-4826-B166-EBDA23B3DAD3}"/>
              </a:ext>
            </a:extLst>
          </p:cNvPr>
          <p:cNvSpPr/>
          <p:nvPr/>
        </p:nvSpPr>
        <p:spPr>
          <a:xfrm>
            <a:off x="1008063" y="529932"/>
            <a:ext cx="815975" cy="1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57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1245</Words>
  <Application>Microsoft Office PowerPoint</Application>
  <PresentationFormat>ワイド画面</PresentationFormat>
  <Paragraphs>140</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14</vt:i4>
      </vt:variant>
    </vt:vector>
  </HeadingPairs>
  <TitlesOfParts>
    <vt:vector size="24" baseType="lpstr">
      <vt:lpstr>Meiryo UI</vt:lpstr>
      <vt:lpstr>Microsoft YaHei</vt:lpstr>
      <vt:lpstr>ＭＳ Ｐゴシック</vt:lpstr>
      <vt:lpstr>游ゴシック</vt:lpstr>
      <vt:lpstr>游ゴシック Light</vt:lpstr>
      <vt:lpstr>Arial</vt:lpstr>
      <vt:lpstr>Calibri</vt:lpstr>
      <vt:lpstr>Nunito</vt:lpstr>
      <vt:lpstr>Office テーマ</vt:lpstr>
      <vt:lpstr>Shift</vt:lpstr>
      <vt:lpstr>PowerPoint プレゼンテーション</vt:lpstr>
      <vt:lpstr>１．会社紹介</vt:lpstr>
      <vt:lpstr>クレソン株式会社紹介</vt:lpstr>
      <vt:lpstr>２．中国越境EC市場とライブコマース市場</vt:lpstr>
      <vt:lpstr>中国越境ECの市場規模・成長率変遷</vt:lpstr>
      <vt:lpstr>中国でのライブコマース市場</vt:lpstr>
      <vt:lpstr>中国越境EC利用者の割合(都市規模)</vt:lpstr>
      <vt:lpstr>PowerPoint プレゼンテーション</vt:lpstr>
      <vt:lpstr>越境ECの課題</vt:lpstr>
      <vt:lpstr>３．越境EC＊インバウンド　概要説明</vt:lpstr>
      <vt:lpstr>PowerPoint プレゼンテーション</vt:lpstr>
      <vt:lpstr>越境EC　＊　インバウンド　とは？　１</vt:lpstr>
      <vt:lpstr>越境EC　＊　インバウンド　とは？　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1.需要調査　期間：30日～　費用：30万円（税別）～</dc:title>
  <dc:creator>O Gonta</dc:creator>
  <cp:lastModifiedBy>青木 毅</cp:lastModifiedBy>
  <cp:revision>31</cp:revision>
  <dcterms:created xsi:type="dcterms:W3CDTF">2021-08-31T08:18:00Z</dcterms:created>
  <dcterms:modified xsi:type="dcterms:W3CDTF">2022-04-05T11:04:58Z</dcterms:modified>
</cp:coreProperties>
</file>